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563e514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3e514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dk2"/>
                </a:solidFill>
              </a:rPr>
              <a:t>Updates to this page will be made by Tyler only</a:t>
            </a:r>
            <a:r>
              <a:rPr lang="en" sz="1400">
                <a:solidFill>
                  <a:schemeClr val="dk2"/>
                </a:solidFill>
              </a:rPr>
              <a:t>, the order of the presentations should remain the same as well. </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400">
                <a:solidFill>
                  <a:schemeClr val="dk2"/>
                </a:solidFill>
              </a:rPr>
              <a:t>For any major alteration requests or additions to the presentation - contact Tyler at </a:t>
            </a:r>
            <a:r>
              <a:rPr b="1" lang="en" sz="1400">
                <a:solidFill>
                  <a:schemeClr val="dk2"/>
                </a:solidFill>
              </a:rPr>
              <a:t>tylerhiggs@langara.ca</a:t>
            </a:r>
            <a:endParaRPr b="1"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315796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315796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solidFill>
                <a:schemeClr val="dk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ae35d8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ae35d8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solidFill>
                <a:schemeClr val="dk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aa0db4a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a0db4a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489b9d442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89b9d442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u="sng">
                <a:solidFill>
                  <a:schemeClr val="dk1"/>
                </a:solidFill>
              </a:rPr>
              <a:t>Updates to this page will be made by Tyler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c140fd018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c140fd01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255179307918d9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255179307918d9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ee1ce1e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ee1ce1e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u="sng">
                <a:solidFill>
                  <a:schemeClr val="dk1"/>
                </a:solidFill>
              </a:rPr>
              <a:t>Updates to this page will be made by Tyler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a2979da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a2979da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4884ca1fa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84ca1fa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dk2"/>
                </a:solidFill>
              </a:rPr>
              <a:t>Updates to this page will be made by Tyler only.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168fbf9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168fbf9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884ca1fa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84ca1fa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 </a:t>
            </a:r>
            <a:endParaRPr b="1" sz="1400" u="sng">
              <a:solidFill>
                <a:schemeClr val="dk2"/>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latin typeface="Lato"/>
                <a:ea typeface="Lato"/>
                <a:cs typeface="Lato"/>
                <a:sym typeface="Lato"/>
              </a:rPr>
              <a:t>Langara College</a:t>
            </a:r>
            <a:r>
              <a:rPr lang="en" sz="1600">
                <a:solidFill>
                  <a:schemeClr val="dk1"/>
                </a:solidFill>
                <a:latin typeface="Lato"/>
                <a:ea typeface="Lato"/>
                <a:cs typeface="Lato"/>
                <a:sym typeface="Lato"/>
              </a:rPr>
              <a:t> is one of BC's leading undergraduate institutions providing University Studies, Career Studies, and Continuing Studies programs and courses to more than 21,000 students annually. </a:t>
            </a:r>
            <a:endParaRPr b="1" sz="1400" u="sng">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63e5148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3e5148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dk2"/>
                </a:solidFill>
              </a:rPr>
              <a:t>Updates to this page will be made by Tyler only.</a:t>
            </a:r>
            <a:endParaRPr b="1" sz="1400" u="sng"/>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7abc92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7abc92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b="1">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bd5a7fe6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bd5a7fe6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b="1">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4884ca1fa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884ca1fa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89b9d44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9b9d44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400" u="sng">
                <a:solidFill>
                  <a:schemeClr val="dk2"/>
                </a:solidFill>
              </a:rPr>
              <a:t>Updates to this page will be made by Tyler only.</a:t>
            </a:r>
            <a:endParaRPr>
              <a:solidFill>
                <a:schemeClr val="dk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3" name="Google Shape;63;p11"/>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4" name="Google Shape;64;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cxnSp>
        <p:nvCxnSpPr>
          <p:cNvPr id="66" name="Google Shape;66;p1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7" name="Google Shape;67;p1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8" name="Google Shape;68;p12"/>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9" name="Google Shape;69;p12"/>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70" name="Google Shape;70;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5" name="Shape 55"/>
        <p:cNvGrpSpPr/>
        <p:nvPr/>
      </p:nvGrpSpPr>
      <p:grpSpPr>
        <a:xfrm>
          <a:off x="0" y="0"/>
          <a:ext cx="0" cy="0"/>
          <a:chOff x="0" y="0"/>
          <a:chExt cx="0" cy="0"/>
        </a:xfrm>
      </p:grpSpPr>
      <p:sp>
        <p:nvSpPr>
          <p:cNvPr id="56" name="Google Shape;56;p10"/>
          <p:cNvSpPr/>
          <p:nvPr/>
        </p:nvSpPr>
        <p:spPr>
          <a:xfrm>
            <a:off x="0" y="4631550"/>
            <a:ext cx="91440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8" name="Google Shape;58;p1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5.jpg"/><Relationship Id="rId6"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4" title="StuSho-eventbrite-banner_V02.png"/>
          <p:cNvPicPr preferRelativeResize="0"/>
          <p:nvPr/>
        </p:nvPicPr>
        <p:blipFill rotWithShape="1">
          <a:blip r:embed="rId3">
            <a:alphaModFix/>
          </a:blip>
          <a:srcRect b="0" l="3121" r="3131" t="0"/>
          <a:stretch/>
        </p:blipFill>
        <p:spPr>
          <a:xfrm>
            <a:off x="0" y="0"/>
            <a:ext cx="9143997"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426775" y="508225"/>
            <a:ext cx="83016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aleway"/>
                <a:ea typeface="Raleway"/>
                <a:cs typeface="Raleway"/>
                <a:sym typeface="Raleway"/>
              </a:rPr>
              <a:t>Concept to code-driven mobile MVP.</a:t>
            </a:r>
            <a:endParaRPr sz="3000">
              <a:latin typeface="Raleway"/>
              <a:ea typeface="Raleway"/>
              <a:cs typeface="Raleway"/>
              <a:sym typeface="Raleway"/>
            </a:endParaRPr>
          </a:p>
        </p:txBody>
      </p:sp>
      <p:sp>
        <p:nvSpPr>
          <p:cNvPr id="173" name="Google Shape;173;p23"/>
          <p:cNvSpPr txBox="1"/>
          <p:nvPr>
            <p:ph idx="1" type="body"/>
          </p:nvPr>
        </p:nvSpPr>
        <p:spPr>
          <a:xfrm>
            <a:off x="2792900" y="1142550"/>
            <a:ext cx="5938800" cy="32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Students form their own teams and come up with their own ideas based on the platform and constraints of the course.</a:t>
            </a:r>
            <a:endParaRPr b="1" sz="1700"/>
          </a:p>
          <a:p>
            <a:pPr indent="-336550" lvl="0" marL="457200" rtl="0" algn="l">
              <a:lnSpc>
                <a:spcPct val="150000"/>
              </a:lnSpc>
              <a:spcBef>
                <a:spcPts val="1600"/>
              </a:spcBef>
              <a:spcAft>
                <a:spcPts val="0"/>
              </a:spcAft>
              <a:buSzPts val="1700"/>
              <a:buChar char="●"/>
            </a:pPr>
            <a:r>
              <a:rPr lang="en" sz="1700"/>
              <a:t>Market research and competitive analysis</a:t>
            </a:r>
            <a:endParaRPr sz="1700"/>
          </a:p>
          <a:p>
            <a:pPr indent="-336550" lvl="0" marL="457200" rtl="0" algn="l">
              <a:lnSpc>
                <a:spcPct val="150000"/>
              </a:lnSpc>
              <a:spcBef>
                <a:spcPts val="0"/>
              </a:spcBef>
              <a:spcAft>
                <a:spcPts val="0"/>
              </a:spcAft>
              <a:buSzPts val="1700"/>
              <a:buChar char="●"/>
            </a:pPr>
            <a:r>
              <a:rPr lang="en" sz="1700"/>
              <a:t>UX design from IA to high-fidelity wireframes</a:t>
            </a:r>
            <a:endParaRPr sz="1700"/>
          </a:p>
          <a:p>
            <a:pPr indent="-336550" lvl="0" marL="457200" rtl="0" algn="l">
              <a:lnSpc>
                <a:spcPct val="150000"/>
              </a:lnSpc>
              <a:spcBef>
                <a:spcPts val="0"/>
              </a:spcBef>
              <a:spcAft>
                <a:spcPts val="0"/>
              </a:spcAft>
              <a:buSzPts val="1700"/>
              <a:buChar char="●"/>
            </a:pPr>
            <a:r>
              <a:rPr lang="en" sz="1700"/>
              <a:t>System architecture, security, data-model, and AI</a:t>
            </a:r>
            <a:endParaRPr sz="1700"/>
          </a:p>
          <a:p>
            <a:pPr indent="-336550" lvl="0" marL="457200" rtl="0" algn="l">
              <a:lnSpc>
                <a:spcPct val="150000"/>
              </a:lnSpc>
              <a:spcBef>
                <a:spcPts val="0"/>
              </a:spcBef>
              <a:spcAft>
                <a:spcPts val="0"/>
              </a:spcAft>
              <a:buSzPts val="1700"/>
              <a:buChar char="●"/>
            </a:pPr>
            <a:r>
              <a:rPr lang="en" sz="1700"/>
              <a:t>Weekly reports, and project documentation</a:t>
            </a:r>
            <a:endParaRPr sz="1700"/>
          </a:p>
          <a:p>
            <a:pPr indent="-336550" lvl="0" marL="457200" rtl="0" algn="l">
              <a:lnSpc>
                <a:spcPct val="150000"/>
              </a:lnSpc>
              <a:spcBef>
                <a:spcPts val="0"/>
              </a:spcBef>
              <a:spcAft>
                <a:spcPts val="0"/>
              </a:spcAft>
              <a:buSzPts val="1700"/>
              <a:buChar char="●"/>
            </a:pPr>
            <a:r>
              <a:rPr lang="en" sz="1700"/>
              <a:t>10 weeks of development time (</a:t>
            </a:r>
            <a:r>
              <a:rPr i="1" lang="en" sz="1700"/>
              <a:t>with other class work</a:t>
            </a:r>
            <a:r>
              <a:rPr lang="en" sz="1700"/>
              <a:t>)</a:t>
            </a:r>
            <a:endParaRPr sz="1700"/>
          </a:p>
          <a:p>
            <a:pPr indent="-336550" lvl="0" marL="457200" rtl="0" algn="l">
              <a:lnSpc>
                <a:spcPct val="150000"/>
              </a:lnSpc>
              <a:spcBef>
                <a:spcPts val="0"/>
              </a:spcBef>
              <a:spcAft>
                <a:spcPts val="0"/>
              </a:spcAft>
              <a:buSzPts val="1700"/>
              <a:buChar char="●"/>
            </a:pPr>
            <a:r>
              <a:rPr lang="en" sz="1700"/>
              <a:t>Bug testing, alpha/beta build demo, and QA</a:t>
            </a:r>
            <a:endParaRPr sz="1700"/>
          </a:p>
          <a:p>
            <a:pPr indent="-336550" lvl="0" marL="457200" rtl="0" algn="l">
              <a:lnSpc>
                <a:spcPct val="150000"/>
              </a:lnSpc>
              <a:spcBef>
                <a:spcPts val="0"/>
              </a:spcBef>
              <a:spcAft>
                <a:spcPts val="0"/>
              </a:spcAft>
              <a:buSzPts val="1700"/>
              <a:buChar char="●"/>
            </a:pPr>
            <a:r>
              <a:rPr lang="en" sz="1700"/>
              <a:t>Promotional materials and website</a:t>
            </a:r>
            <a:endParaRPr sz="1700"/>
          </a:p>
        </p:txBody>
      </p:sp>
      <p:pic>
        <p:nvPicPr>
          <p:cNvPr id="174" name="Google Shape;174;p23"/>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175" name="Google Shape;175;p23"/>
          <p:cNvSpPr/>
          <p:nvPr/>
        </p:nvSpPr>
        <p:spPr>
          <a:xfrm>
            <a:off x="531775" y="1276350"/>
            <a:ext cx="1729500" cy="17295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ph type="title"/>
          </p:nvPr>
        </p:nvSpPr>
        <p:spPr>
          <a:xfrm>
            <a:off x="610975" y="1552800"/>
            <a:ext cx="15711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6000">
                <a:latin typeface="Raleway"/>
                <a:ea typeface="Raleway"/>
                <a:cs typeface="Raleway"/>
                <a:sym typeface="Raleway"/>
              </a:rPr>
              <a:t>1</a:t>
            </a:r>
            <a:r>
              <a:rPr lang="en" sz="6000">
                <a:latin typeface="Raleway"/>
                <a:ea typeface="Raleway"/>
                <a:cs typeface="Raleway"/>
                <a:sym typeface="Raleway"/>
              </a:rPr>
              <a:t>3</a:t>
            </a:r>
            <a:endParaRPr sz="6000">
              <a:latin typeface="Raleway"/>
              <a:ea typeface="Raleway"/>
              <a:cs typeface="Raleway"/>
              <a:sym typeface="Raleway"/>
            </a:endParaRPr>
          </a:p>
          <a:p>
            <a:pPr indent="0" lvl="0" marL="0" rtl="0" algn="ctr">
              <a:lnSpc>
                <a:spcPct val="75000"/>
              </a:lnSpc>
              <a:spcBef>
                <a:spcPts val="0"/>
              </a:spcBef>
              <a:spcAft>
                <a:spcPts val="0"/>
              </a:spcAft>
              <a:buNone/>
            </a:pPr>
            <a:r>
              <a:rPr lang="en" sz="3000">
                <a:latin typeface="Raleway"/>
                <a:ea typeface="Raleway"/>
                <a:cs typeface="Raleway"/>
                <a:sym typeface="Raleway"/>
              </a:rPr>
              <a:t>Weeks</a:t>
            </a:r>
            <a:endParaRPr sz="30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426775" y="508225"/>
            <a:ext cx="83016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aleway"/>
                <a:ea typeface="Raleway"/>
                <a:cs typeface="Raleway"/>
                <a:sym typeface="Raleway"/>
              </a:rPr>
              <a:t>Industry driven schedule + deliverables</a:t>
            </a:r>
            <a:endParaRPr sz="3000">
              <a:latin typeface="Raleway"/>
              <a:ea typeface="Raleway"/>
              <a:cs typeface="Raleway"/>
              <a:sym typeface="Raleway"/>
            </a:endParaRPr>
          </a:p>
        </p:txBody>
      </p:sp>
      <p:sp>
        <p:nvSpPr>
          <p:cNvPr id="182" name="Google Shape;182;p24"/>
          <p:cNvSpPr txBox="1"/>
          <p:nvPr>
            <p:ph idx="1" type="body"/>
          </p:nvPr>
        </p:nvSpPr>
        <p:spPr>
          <a:xfrm>
            <a:off x="472050" y="1142550"/>
            <a:ext cx="8199900" cy="9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As in industry, there is always so more time and effort put into projects like these</a:t>
            </a:r>
            <a:r>
              <a:rPr lang="en" sz="1700"/>
              <a:t>. What we see today is only a small sample of the total planning, research, writing, UI/UX design, frontend/backend development, testing and demo preparation. </a:t>
            </a:r>
            <a:endParaRPr sz="1700"/>
          </a:p>
        </p:txBody>
      </p:sp>
      <p:pic>
        <p:nvPicPr>
          <p:cNvPr id="183" name="Google Shape;183;p24"/>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184" name="Google Shape;184;p24"/>
          <p:cNvSpPr/>
          <p:nvPr/>
        </p:nvSpPr>
        <p:spPr>
          <a:xfrm>
            <a:off x="323950" y="2340875"/>
            <a:ext cx="1481400" cy="14814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ph type="title"/>
          </p:nvPr>
        </p:nvSpPr>
        <p:spPr>
          <a:xfrm>
            <a:off x="398500" y="2528250"/>
            <a:ext cx="13257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3800">
                <a:latin typeface="Raleway"/>
                <a:ea typeface="Raleway"/>
                <a:cs typeface="Raleway"/>
                <a:sym typeface="Raleway"/>
              </a:rPr>
              <a:t>10</a:t>
            </a:r>
            <a:endParaRPr sz="3800">
              <a:latin typeface="Raleway"/>
              <a:ea typeface="Raleway"/>
              <a:cs typeface="Raleway"/>
              <a:sym typeface="Raleway"/>
            </a:endParaRPr>
          </a:p>
          <a:p>
            <a:pPr indent="0" lvl="0" marL="0" rtl="0" algn="ctr">
              <a:lnSpc>
                <a:spcPct val="75000"/>
              </a:lnSpc>
              <a:spcBef>
                <a:spcPts val="0"/>
              </a:spcBef>
              <a:spcAft>
                <a:spcPts val="0"/>
              </a:spcAft>
              <a:buNone/>
            </a:pPr>
            <a:r>
              <a:t/>
            </a:r>
            <a:endParaRPr sz="8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Term Courses</a:t>
            </a:r>
            <a:endParaRPr sz="2000">
              <a:latin typeface="Raleway"/>
              <a:ea typeface="Raleway"/>
              <a:cs typeface="Raleway"/>
              <a:sym typeface="Raleway"/>
            </a:endParaRPr>
          </a:p>
        </p:txBody>
      </p:sp>
      <p:sp>
        <p:nvSpPr>
          <p:cNvPr id="186" name="Google Shape;186;p24"/>
          <p:cNvSpPr/>
          <p:nvPr/>
        </p:nvSpPr>
        <p:spPr>
          <a:xfrm>
            <a:off x="2077625" y="2340875"/>
            <a:ext cx="1481400" cy="14814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3831300" y="2299650"/>
            <a:ext cx="1481400" cy="14814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ph type="title"/>
          </p:nvPr>
        </p:nvSpPr>
        <p:spPr>
          <a:xfrm>
            <a:off x="3912450" y="2528250"/>
            <a:ext cx="13257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3800">
                <a:latin typeface="Raleway"/>
                <a:ea typeface="Raleway"/>
                <a:cs typeface="Raleway"/>
                <a:sym typeface="Raleway"/>
              </a:rPr>
              <a:t>530+</a:t>
            </a:r>
            <a:endParaRPr sz="3800">
              <a:latin typeface="Raleway"/>
              <a:ea typeface="Raleway"/>
              <a:cs typeface="Raleway"/>
              <a:sym typeface="Raleway"/>
            </a:endParaRPr>
          </a:p>
          <a:p>
            <a:pPr indent="0" lvl="0" marL="0" rtl="0" algn="ctr">
              <a:lnSpc>
                <a:spcPct val="75000"/>
              </a:lnSpc>
              <a:spcBef>
                <a:spcPts val="0"/>
              </a:spcBef>
              <a:spcAft>
                <a:spcPts val="0"/>
              </a:spcAft>
              <a:buNone/>
            </a:pPr>
            <a:r>
              <a:t/>
            </a:r>
            <a:endParaRPr sz="8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Non-lab Hours</a:t>
            </a:r>
            <a:endParaRPr sz="2000">
              <a:latin typeface="Raleway"/>
              <a:ea typeface="Raleway"/>
              <a:cs typeface="Raleway"/>
              <a:sym typeface="Raleway"/>
            </a:endParaRPr>
          </a:p>
        </p:txBody>
      </p:sp>
      <p:sp>
        <p:nvSpPr>
          <p:cNvPr id="189" name="Google Shape;189;p24"/>
          <p:cNvSpPr txBox="1"/>
          <p:nvPr>
            <p:ph type="title"/>
          </p:nvPr>
        </p:nvSpPr>
        <p:spPr>
          <a:xfrm>
            <a:off x="2155475" y="2569475"/>
            <a:ext cx="13257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3800">
                <a:latin typeface="Raleway"/>
                <a:ea typeface="Raleway"/>
                <a:cs typeface="Raleway"/>
                <a:sym typeface="Raleway"/>
              </a:rPr>
              <a:t>260</a:t>
            </a:r>
            <a:r>
              <a:rPr lang="en" sz="3800">
                <a:latin typeface="Raleway"/>
                <a:ea typeface="Raleway"/>
                <a:cs typeface="Raleway"/>
                <a:sym typeface="Raleway"/>
              </a:rPr>
              <a:t>+</a:t>
            </a:r>
            <a:endParaRPr sz="3800">
              <a:latin typeface="Raleway"/>
              <a:ea typeface="Raleway"/>
              <a:cs typeface="Raleway"/>
              <a:sym typeface="Raleway"/>
            </a:endParaRPr>
          </a:p>
          <a:p>
            <a:pPr indent="0" lvl="0" marL="0" rtl="0" algn="ctr">
              <a:lnSpc>
                <a:spcPct val="75000"/>
              </a:lnSpc>
              <a:spcBef>
                <a:spcPts val="0"/>
              </a:spcBef>
              <a:spcAft>
                <a:spcPts val="0"/>
              </a:spcAft>
              <a:buNone/>
            </a:pPr>
            <a:r>
              <a:t/>
            </a:r>
            <a:endParaRPr sz="8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L</a:t>
            </a:r>
            <a:r>
              <a:rPr lang="en" sz="2000">
                <a:latin typeface="Raleway"/>
                <a:ea typeface="Raleway"/>
                <a:cs typeface="Raleway"/>
                <a:sym typeface="Raleway"/>
              </a:rPr>
              <a:t>ab Hours</a:t>
            </a:r>
            <a:endParaRPr sz="2000">
              <a:latin typeface="Raleway"/>
              <a:ea typeface="Raleway"/>
              <a:cs typeface="Raleway"/>
              <a:sym typeface="Raleway"/>
            </a:endParaRPr>
          </a:p>
        </p:txBody>
      </p:sp>
      <p:sp>
        <p:nvSpPr>
          <p:cNvPr id="190" name="Google Shape;190;p24"/>
          <p:cNvSpPr/>
          <p:nvPr/>
        </p:nvSpPr>
        <p:spPr>
          <a:xfrm>
            <a:off x="5584975" y="2299650"/>
            <a:ext cx="1481400" cy="14814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type="title"/>
          </p:nvPr>
        </p:nvSpPr>
        <p:spPr>
          <a:xfrm>
            <a:off x="5666125" y="2528250"/>
            <a:ext cx="13257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3800">
                <a:latin typeface="Raleway"/>
                <a:ea typeface="Raleway"/>
                <a:cs typeface="Raleway"/>
                <a:sym typeface="Raleway"/>
              </a:rPr>
              <a:t>-</a:t>
            </a:r>
            <a:endParaRPr sz="3800">
              <a:latin typeface="Raleway"/>
              <a:ea typeface="Raleway"/>
              <a:cs typeface="Raleway"/>
              <a:sym typeface="Raleway"/>
            </a:endParaRPr>
          </a:p>
          <a:p>
            <a:pPr indent="0" lvl="0" marL="0" rtl="0" algn="ctr">
              <a:lnSpc>
                <a:spcPct val="75000"/>
              </a:lnSpc>
              <a:spcBef>
                <a:spcPts val="0"/>
              </a:spcBef>
              <a:spcAft>
                <a:spcPts val="0"/>
              </a:spcAft>
              <a:buNone/>
            </a:pPr>
            <a:r>
              <a:t/>
            </a:r>
            <a:endParaRPr sz="8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Students</a:t>
            </a:r>
            <a:endParaRPr sz="2000">
              <a:latin typeface="Raleway"/>
              <a:ea typeface="Raleway"/>
              <a:cs typeface="Raleway"/>
              <a:sym typeface="Raleway"/>
            </a:endParaRPr>
          </a:p>
        </p:txBody>
      </p:sp>
      <p:sp>
        <p:nvSpPr>
          <p:cNvPr id="192" name="Google Shape;192;p24"/>
          <p:cNvSpPr/>
          <p:nvPr/>
        </p:nvSpPr>
        <p:spPr>
          <a:xfrm>
            <a:off x="7338650" y="2340875"/>
            <a:ext cx="1481400" cy="14814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txBox="1"/>
          <p:nvPr>
            <p:ph type="title"/>
          </p:nvPr>
        </p:nvSpPr>
        <p:spPr>
          <a:xfrm>
            <a:off x="7379150" y="2528250"/>
            <a:ext cx="1400400" cy="10242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3800">
                <a:latin typeface="Raleway"/>
                <a:ea typeface="Raleway"/>
                <a:cs typeface="Raleway"/>
                <a:sym typeface="Raleway"/>
              </a:rPr>
              <a:t>-</a:t>
            </a:r>
            <a:endParaRPr sz="3800">
              <a:latin typeface="Raleway"/>
              <a:ea typeface="Raleway"/>
              <a:cs typeface="Raleway"/>
              <a:sym typeface="Raleway"/>
            </a:endParaRPr>
          </a:p>
          <a:p>
            <a:pPr indent="0" lvl="0" marL="0" rtl="0" algn="ctr">
              <a:lnSpc>
                <a:spcPct val="75000"/>
              </a:lnSpc>
              <a:spcBef>
                <a:spcPts val="0"/>
              </a:spcBef>
              <a:spcAft>
                <a:spcPts val="0"/>
              </a:spcAft>
              <a:buNone/>
            </a:pPr>
            <a:r>
              <a:t/>
            </a:r>
            <a:endParaRPr sz="8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Capstone</a:t>
            </a:r>
            <a:endParaRPr sz="2000">
              <a:latin typeface="Raleway"/>
              <a:ea typeface="Raleway"/>
              <a:cs typeface="Raleway"/>
              <a:sym typeface="Raleway"/>
            </a:endParaRPr>
          </a:p>
          <a:p>
            <a:pPr indent="0" lvl="0" marL="0" rtl="0" algn="ctr">
              <a:lnSpc>
                <a:spcPct val="75000"/>
              </a:lnSpc>
              <a:spcBef>
                <a:spcPts val="0"/>
              </a:spcBef>
              <a:spcAft>
                <a:spcPts val="0"/>
              </a:spcAft>
              <a:buNone/>
            </a:pPr>
            <a:r>
              <a:rPr lang="en" sz="2000">
                <a:latin typeface="Raleway"/>
                <a:ea typeface="Raleway"/>
                <a:cs typeface="Raleway"/>
                <a:sym typeface="Raleway"/>
              </a:rPr>
              <a:t>Projects</a:t>
            </a:r>
            <a:endParaRPr sz="2000">
              <a:latin typeface="Raleway"/>
              <a:ea typeface="Raleway"/>
              <a:cs typeface="Raleway"/>
              <a:sym typeface="Raleway"/>
            </a:endParaRPr>
          </a:p>
        </p:txBody>
      </p:sp>
      <p:sp>
        <p:nvSpPr>
          <p:cNvPr id="194" name="Google Shape;194;p24"/>
          <p:cNvSpPr txBox="1"/>
          <p:nvPr/>
        </p:nvSpPr>
        <p:spPr>
          <a:xfrm>
            <a:off x="875150" y="4059150"/>
            <a:ext cx="69753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 sz="1600">
                <a:solidFill>
                  <a:schemeClr val="dk2"/>
                </a:solidFill>
                <a:latin typeface="Lato"/>
                <a:ea typeface="Lato"/>
                <a:cs typeface="Lato"/>
                <a:sym typeface="Lato"/>
              </a:rPr>
              <a:t>Only </a:t>
            </a:r>
            <a:r>
              <a:rPr lang="en" sz="1600" u="sng">
                <a:solidFill>
                  <a:schemeClr val="dk2"/>
                </a:solidFill>
                <a:latin typeface="Lato"/>
                <a:ea typeface="Lato"/>
                <a:cs typeface="Lato"/>
                <a:sym typeface="Lato"/>
              </a:rPr>
              <a:t>one day a week</a:t>
            </a:r>
            <a:r>
              <a:rPr lang="en" sz="1600">
                <a:solidFill>
                  <a:schemeClr val="dk2"/>
                </a:solidFill>
                <a:latin typeface="Lato"/>
                <a:ea typeface="Lato"/>
                <a:cs typeface="Lato"/>
                <a:sym typeface="Lato"/>
              </a:rPr>
              <a:t> do students have a </a:t>
            </a:r>
            <a:r>
              <a:rPr lang="en" sz="1600">
                <a:solidFill>
                  <a:schemeClr val="dk2"/>
                </a:solidFill>
                <a:latin typeface="Lato"/>
                <a:ea typeface="Lato"/>
                <a:cs typeface="Lato"/>
                <a:sym typeface="Lato"/>
              </a:rPr>
              <a:t>class</a:t>
            </a:r>
            <a:r>
              <a:rPr lang="en" sz="1600">
                <a:solidFill>
                  <a:schemeClr val="dk2"/>
                </a:solidFill>
                <a:latin typeface="Lato"/>
                <a:ea typeface="Lato"/>
                <a:cs typeface="Lato"/>
                <a:sym typeface="Lato"/>
              </a:rPr>
              <a:t> together, as a team.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1294325" y="1794425"/>
            <a:ext cx="6555361" cy="2887176"/>
          </a:xfrm>
          <a:prstGeom prst="rect">
            <a:avLst/>
          </a:prstGeom>
          <a:noFill/>
          <a:ln>
            <a:noFill/>
          </a:ln>
        </p:spPr>
      </p:pic>
      <p:sp>
        <p:nvSpPr>
          <p:cNvPr id="200" name="Google Shape;200;p25"/>
          <p:cNvSpPr txBox="1"/>
          <p:nvPr>
            <p:ph type="title"/>
          </p:nvPr>
        </p:nvSpPr>
        <p:spPr>
          <a:xfrm>
            <a:off x="426775" y="508225"/>
            <a:ext cx="83016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aleway"/>
                <a:ea typeface="Raleway"/>
                <a:cs typeface="Raleway"/>
                <a:sym typeface="Raleway"/>
              </a:rPr>
              <a:t>Design &amp; Development Focus</a:t>
            </a:r>
            <a:endParaRPr sz="3000">
              <a:latin typeface="Raleway"/>
              <a:ea typeface="Raleway"/>
              <a:cs typeface="Raleway"/>
              <a:sym typeface="Raleway"/>
            </a:endParaRPr>
          </a:p>
        </p:txBody>
      </p:sp>
      <p:sp>
        <p:nvSpPr>
          <p:cNvPr id="201" name="Google Shape;201;p25"/>
          <p:cNvSpPr txBox="1"/>
          <p:nvPr>
            <p:ph idx="1" type="body"/>
          </p:nvPr>
        </p:nvSpPr>
        <p:spPr>
          <a:xfrm>
            <a:off x="430200" y="1114225"/>
            <a:ext cx="8301600" cy="8373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700"/>
              <a:t>The WMDD programs focus is in the latest development tools and design practices, but also in developing communication and teamwork skills sought after in industry.</a:t>
            </a:r>
            <a:endParaRPr b="1" sz="1700"/>
          </a:p>
        </p:txBody>
      </p:sp>
      <p:cxnSp>
        <p:nvCxnSpPr>
          <p:cNvPr id="202" name="Google Shape;202;p25"/>
          <p:cNvCxnSpPr/>
          <p:nvPr/>
        </p:nvCxnSpPr>
        <p:spPr>
          <a:xfrm>
            <a:off x="2876825" y="2618725"/>
            <a:ext cx="0" cy="1405200"/>
          </a:xfrm>
          <a:prstGeom prst="straightConnector1">
            <a:avLst/>
          </a:prstGeom>
          <a:noFill/>
          <a:ln cap="flat" cmpd="sng" w="9525">
            <a:solidFill>
              <a:srgbClr val="D9D9D9"/>
            </a:solidFill>
            <a:prstDash val="solid"/>
            <a:round/>
            <a:headEnd len="med" w="med" type="none"/>
            <a:tailEnd len="med" w="med" type="none"/>
          </a:ln>
        </p:spPr>
      </p:cxnSp>
      <p:pic>
        <p:nvPicPr>
          <p:cNvPr id="203" name="Google Shape;203;p25"/>
          <p:cNvPicPr preferRelativeResize="0"/>
          <p:nvPr/>
        </p:nvPicPr>
        <p:blipFill>
          <a:blip r:embed="rId4">
            <a:alphaModFix/>
          </a:blip>
          <a:stretch>
            <a:fillRect/>
          </a:stretch>
        </p:blipFill>
        <p:spPr>
          <a:xfrm>
            <a:off x="8126125" y="3986748"/>
            <a:ext cx="923450" cy="1132799"/>
          </a:xfrm>
          <a:prstGeom prst="rect">
            <a:avLst/>
          </a:prstGeom>
          <a:noFill/>
          <a:ln>
            <a:noFill/>
          </a:ln>
        </p:spPr>
      </p:pic>
      <p:cxnSp>
        <p:nvCxnSpPr>
          <p:cNvPr id="204" name="Google Shape;204;p25"/>
          <p:cNvCxnSpPr/>
          <p:nvPr/>
        </p:nvCxnSpPr>
        <p:spPr>
          <a:xfrm>
            <a:off x="3976025" y="2618725"/>
            <a:ext cx="0" cy="14052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6"/>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210" name="Google Shape;210;p26"/>
          <p:cNvSpPr txBox="1"/>
          <p:nvPr/>
        </p:nvSpPr>
        <p:spPr>
          <a:xfrm>
            <a:off x="426775" y="508225"/>
            <a:ext cx="83016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46524"/>
                </a:solidFill>
                <a:latin typeface="Raleway"/>
                <a:ea typeface="Raleway"/>
                <a:cs typeface="Raleway"/>
                <a:sym typeface="Raleway"/>
              </a:rPr>
              <a:t>Tonight’s Projects</a:t>
            </a:r>
            <a:endParaRPr b="1" sz="3000">
              <a:solidFill>
                <a:srgbClr val="F46524"/>
              </a:solidFill>
              <a:latin typeface="Raleway"/>
              <a:ea typeface="Raleway"/>
              <a:cs typeface="Raleway"/>
              <a:sym typeface="Raleway"/>
            </a:endParaRPr>
          </a:p>
        </p:txBody>
      </p:sp>
      <p:sp>
        <p:nvSpPr>
          <p:cNvPr id="211" name="Google Shape;211;p26"/>
          <p:cNvSpPr txBox="1"/>
          <p:nvPr/>
        </p:nvSpPr>
        <p:spPr>
          <a:xfrm>
            <a:off x="1588838" y="2375100"/>
            <a:ext cx="28686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a:latin typeface="Lato"/>
                <a:ea typeface="Lato"/>
                <a:cs typeface="Lato"/>
                <a:sym typeface="Lato"/>
              </a:rPr>
              <a:t>https://zyra.wmddprogram.com/</a:t>
            </a:r>
            <a:endParaRPr b="1">
              <a:solidFill>
                <a:srgbClr val="000000"/>
              </a:solidFill>
              <a:latin typeface="Lato"/>
              <a:ea typeface="Lato"/>
              <a:cs typeface="Lato"/>
              <a:sym typeface="Lato"/>
            </a:endParaRPr>
          </a:p>
        </p:txBody>
      </p:sp>
      <p:sp>
        <p:nvSpPr>
          <p:cNvPr id="212" name="Google Shape;212;p26"/>
          <p:cNvSpPr txBox="1"/>
          <p:nvPr/>
        </p:nvSpPr>
        <p:spPr>
          <a:xfrm>
            <a:off x="4663513" y="2375100"/>
            <a:ext cx="29370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a:latin typeface="Lato"/>
                <a:ea typeface="Lato"/>
                <a:cs typeface="Lato"/>
                <a:sym typeface="Lato"/>
              </a:rPr>
              <a:t>https://inspecproperty.vercel.app/</a:t>
            </a:r>
            <a:endParaRPr b="1">
              <a:solidFill>
                <a:srgbClr val="000000"/>
              </a:solidFill>
              <a:latin typeface="Lato"/>
              <a:ea typeface="Lato"/>
              <a:cs typeface="Lato"/>
              <a:sym typeface="Lato"/>
            </a:endParaRPr>
          </a:p>
        </p:txBody>
      </p:sp>
      <p:sp>
        <p:nvSpPr>
          <p:cNvPr id="213" name="Google Shape;213;p26"/>
          <p:cNvSpPr txBox="1"/>
          <p:nvPr/>
        </p:nvSpPr>
        <p:spPr>
          <a:xfrm>
            <a:off x="1554638" y="4106500"/>
            <a:ext cx="29370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a:latin typeface="Lato"/>
                <a:ea typeface="Lato"/>
                <a:cs typeface="Lato"/>
                <a:sym typeface="Lato"/>
              </a:rPr>
              <a:t>https://dosis-wmdd.netlify.app/</a:t>
            </a:r>
            <a:endParaRPr b="1">
              <a:solidFill>
                <a:srgbClr val="000000"/>
              </a:solidFill>
              <a:latin typeface="Lato"/>
              <a:ea typeface="Lato"/>
              <a:cs typeface="Lato"/>
              <a:sym typeface="Lato"/>
            </a:endParaRPr>
          </a:p>
        </p:txBody>
      </p:sp>
      <p:sp>
        <p:nvSpPr>
          <p:cNvPr id="214" name="Google Shape;214;p26"/>
          <p:cNvSpPr txBox="1"/>
          <p:nvPr/>
        </p:nvSpPr>
        <p:spPr>
          <a:xfrm>
            <a:off x="4858363" y="4106500"/>
            <a:ext cx="25473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a:latin typeface="Lato"/>
                <a:ea typeface="Lato"/>
                <a:cs typeface="Lato"/>
                <a:sym typeface="Lato"/>
              </a:rPr>
              <a:t>https://pip-wmdd.vercel.app</a:t>
            </a:r>
            <a:endParaRPr b="1">
              <a:solidFill>
                <a:srgbClr val="000000"/>
              </a:solidFill>
              <a:latin typeface="Lato"/>
              <a:ea typeface="Lato"/>
              <a:cs typeface="Lato"/>
              <a:sym typeface="Lato"/>
            </a:endParaRPr>
          </a:p>
        </p:txBody>
      </p:sp>
      <p:pic>
        <p:nvPicPr>
          <p:cNvPr id="215" name="Google Shape;215;p26" title="Zyra_logo.png"/>
          <p:cNvPicPr preferRelativeResize="0"/>
          <p:nvPr/>
        </p:nvPicPr>
        <p:blipFill>
          <a:blip r:embed="rId4">
            <a:alphaModFix/>
          </a:blip>
          <a:stretch>
            <a:fillRect/>
          </a:stretch>
        </p:blipFill>
        <p:spPr>
          <a:xfrm>
            <a:off x="2254357" y="1445500"/>
            <a:ext cx="1537554" cy="929611"/>
          </a:xfrm>
          <a:prstGeom prst="rect">
            <a:avLst/>
          </a:prstGeom>
          <a:noFill/>
          <a:ln>
            <a:noFill/>
          </a:ln>
        </p:spPr>
      </p:pic>
      <p:pic>
        <p:nvPicPr>
          <p:cNvPr id="216" name="Google Shape;216;p26" title="PIP_Logo.png"/>
          <p:cNvPicPr preferRelativeResize="0"/>
          <p:nvPr/>
        </p:nvPicPr>
        <p:blipFill>
          <a:blip r:embed="rId5">
            <a:alphaModFix/>
          </a:blip>
          <a:stretch>
            <a:fillRect/>
          </a:stretch>
        </p:blipFill>
        <p:spPr>
          <a:xfrm>
            <a:off x="5097616" y="3316711"/>
            <a:ext cx="2114094" cy="760787"/>
          </a:xfrm>
          <a:prstGeom prst="rect">
            <a:avLst/>
          </a:prstGeom>
          <a:noFill/>
          <a:ln>
            <a:noFill/>
          </a:ln>
        </p:spPr>
      </p:pic>
      <p:pic>
        <p:nvPicPr>
          <p:cNvPr id="217" name="Google Shape;217;p26" title="InSpec-text (2).png"/>
          <p:cNvPicPr preferRelativeResize="0"/>
          <p:nvPr/>
        </p:nvPicPr>
        <p:blipFill>
          <a:blip r:embed="rId6">
            <a:alphaModFix/>
          </a:blip>
          <a:stretch>
            <a:fillRect/>
          </a:stretch>
        </p:blipFill>
        <p:spPr>
          <a:xfrm>
            <a:off x="5097615" y="1626021"/>
            <a:ext cx="2114096" cy="845639"/>
          </a:xfrm>
          <a:prstGeom prst="rect">
            <a:avLst/>
          </a:prstGeom>
          <a:noFill/>
          <a:ln>
            <a:noFill/>
          </a:ln>
        </p:spPr>
      </p:pic>
      <p:pic>
        <p:nvPicPr>
          <p:cNvPr id="218" name="Google Shape;218;p26" title="DoSis_Logo.png"/>
          <p:cNvPicPr preferRelativeResize="0"/>
          <p:nvPr/>
        </p:nvPicPr>
        <p:blipFill>
          <a:blip r:embed="rId7">
            <a:alphaModFix/>
          </a:blip>
          <a:stretch>
            <a:fillRect/>
          </a:stretch>
        </p:blipFill>
        <p:spPr>
          <a:xfrm>
            <a:off x="1966088" y="3418906"/>
            <a:ext cx="2114094" cy="556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224" name="Google Shape;224;p27"/>
          <p:cNvSpPr txBox="1"/>
          <p:nvPr/>
        </p:nvSpPr>
        <p:spPr>
          <a:xfrm>
            <a:off x="426775" y="508225"/>
            <a:ext cx="83016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46524"/>
                </a:solidFill>
                <a:latin typeface="Raleway"/>
                <a:ea typeface="Raleway"/>
                <a:cs typeface="Raleway"/>
                <a:sym typeface="Raleway"/>
              </a:rPr>
              <a:t>Tonight’s Feedback Panelists</a:t>
            </a:r>
            <a:endParaRPr b="1" sz="3000">
              <a:solidFill>
                <a:srgbClr val="F46524"/>
              </a:solidFill>
              <a:latin typeface="Raleway"/>
              <a:ea typeface="Raleway"/>
              <a:cs typeface="Raleway"/>
              <a:sym typeface="Raleway"/>
            </a:endParaRPr>
          </a:p>
        </p:txBody>
      </p:sp>
      <p:sp>
        <p:nvSpPr>
          <p:cNvPr id="225" name="Google Shape;225;p27"/>
          <p:cNvSpPr txBox="1"/>
          <p:nvPr/>
        </p:nvSpPr>
        <p:spPr>
          <a:xfrm>
            <a:off x="3240350" y="3380750"/>
            <a:ext cx="2609700" cy="6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highlight>
                  <a:srgbClr val="FFFFFF"/>
                </a:highlight>
                <a:latin typeface="Roboto"/>
                <a:ea typeface="Roboto"/>
                <a:cs typeface="Roboto"/>
                <a:sym typeface="Roboto"/>
              </a:rPr>
              <a:t>Senior Designer &amp; Creative Director</a:t>
            </a:r>
            <a:endParaRPr sz="1200">
              <a:solidFill>
                <a:srgbClr val="000000"/>
              </a:solidFill>
              <a:highlight>
                <a:srgbClr val="FFFFFF"/>
              </a:highlight>
              <a:latin typeface="Roboto"/>
              <a:ea typeface="Roboto"/>
              <a:cs typeface="Roboto"/>
              <a:sym typeface="Roboto"/>
            </a:endParaRPr>
          </a:p>
          <a:p>
            <a:pPr indent="0" lvl="0" marL="0" rtl="0" algn="ctr">
              <a:spcBef>
                <a:spcPts val="100"/>
              </a:spcBef>
              <a:spcAft>
                <a:spcPts val="0"/>
              </a:spcAft>
              <a:buNone/>
            </a:pPr>
            <a:r>
              <a:rPr b="1" lang="en" sz="1200">
                <a:highlight>
                  <a:srgbClr val="FFFFFF"/>
                </a:highlight>
                <a:latin typeface="Roboto"/>
                <a:ea typeface="Roboto"/>
                <a:cs typeface="Roboto"/>
                <a:sym typeface="Roboto"/>
              </a:rPr>
              <a:t>Toolbox Design</a:t>
            </a:r>
            <a:endParaRPr b="1" sz="1200">
              <a:solidFill>
                <a:srgbClr val="000000"/>
              </a:solidFill>
              <a:latin typeface="Lato"/>
              <a:ea typeface="Lato"/>
              <a:cs typeface="Lato"/>
              <a:sym typeface="Lato"/>
            </a:endParaRPr>
          </a:p>
          <a:p>
            <a:pPr indent="0" lvl="0" marL="0" rtl="0" algn="l">
              <a:spcBef>
                <a:spcPts val="100"/>
              </a:spcBef>
              <a:spcAft>
                <a:spcPts val="100"/>
              </a:spcAft>
              <a:buNone/>
            </a:pPr>
            <a:r>
              <a:t/>
            </a:r>
            <a:endParaRPr sz="1200">
              <a:solidFill>
                <a:srgbClr val="201F1E"/>
              </a:solidFill>
              <a:highlight>
                <a:srgbClr val="FFFFFF"/>
              </a:highlight>
              <a:latin typeface="Lato"/>
              <a:ea typeface="Lato"/>
              <a:cs typeface="Lato"/>
              <a:sym typeface="Lato"/>
            </a:endParaRPr>
          </a:p>
        </p:txBody>
      </p:sp>
      <p:sp>
        <p:nvSpPr>
          <p:cNvPr id="226" name="Google Shape;226;p27"/>
          <p:cNvSpPr txBox="1"/>
          <p:nvPr/>
        </p:nvSpPr>
        <p:spPr>
          <a:xfrm>
            <a:off x="3293950" y="2996350"/>
            <a:ext cx="26097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1600">
                <a:solidFill>
                  <a:srgbClr val="F46524"/>
                </a:solidFill>
                <a:latin typeface="Lato"/>
                <a:ea typeface="Lato"/>
                <a:cs typeface="Lato"/>
                <a:sym typeface="Lato"/>
              </a:rPr>
              <a:t>Megan (Lynch) Drummond</a:t>
            </a:r>
            <a:endParaRPr>
              <a:solidFill>
                <a:srgbClr val="F46524"/>
              </a:solidFill>
            </a:endParaRPr>
          </a:p>
        </p:txBody>
      </p:sp>
      <p:cxnSp>
        <p:nvCxnSpPr>
          <p:cNvPr id="227" name="Google Shape;227;p27"/>
          <p:cNvCxnSpPr/>
          <p:nvPr/>
        </p:nvCxnSpPr>
        <p:spPr>
          <a:xfrm>
            <a:off x="3873513" y="3374988"/>
            <a:ext cx="1450500" cy="0"/>
          </a:xfrm>
          <a:prstGeom prst="straightConnector1">
            <a:avLst/>
          </a:prstGeom>
          <a:noFill/>
          <a:ln cap="flat" cmpd="sng" w="9525">
            <a:solidFill>
              <a:srgbClr val="000000"/>
            </a:solidFill>
            <a:prstDash val="solid"/>
            <a:round/>
            <a:headEnd len="med" w="med" type="none"/>
            <a:tailEnd len="med" w="med" type="none"/>
          </a:ln>
        </p:spPr>
      </p:cxnSp>
      <p:sp>
        <p:nvSpPr>
          <p:cNvPr id="228" name="Google Shape;228;p27"/>
          <p:cNvSpPr txBox="1"/>
          <p:nvPr/>
        </p:nvSpPr>
        <p:spPr>
          <a:xfrm>
            <a:off x="6448850" y="3389475"/>
            <a:ext cx="1881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highlight>
                  <a:srgbClr val="FFFFFF"/>
                </a:highlight>
                <a:latin typeface="Roboto"/>
                <a:ea typeface="Roboto"/>
                <a:cs typeface="Roboto"/>
                <a:sym typeface="Roboto"/>
              </a:rPr>
              <a:t>Managing Partner</a:t>
            </a:r>
            <a:endParaRPr sz="1200">
              <a:solidFill>
                <a:srgbClr val="000000"/>
              </a:solidFill>
              <a:highlight>
                <a:srgbClr val="FFFFFF"/>
              </a:highlight>
              <a:latin typeface="Roboto"/>
              <a:ea typeface="Roboto"/>
              <a:cs typeface="Roboto"/>
              <a:sym typeface="Roboto"/>
            </a:endParaRPr>
          </a:p>
          <a:p>
            <a:pPr indent="0" lvl="0" marL="0" rtl="0" algn="ctr">
              <a:spcBef>
                <a:spcPts val="100"/>
              </a:spcBef>
              <a:spcAft>
                <a:spcPts val="100"/>
              </a:spcAft>
              <a:buNone/>
            </a:pPr>
            <a:r>
              <a:rPr b="1" lang="en" sz="1200">
                <a:highlight>
                  <a:srgbClr val="FFFFFF"/>
                </a:highlight>
                <a:latin typeface="Roboto"/>
                <a:ea typeface="Roboto"/>
                <a:cs typeface="Roboto"/>
                <a:sym typeface="Roboto"/>
              </a:rPr>
              <a:t>Beeloud</a:t>
            </a:r>
            <a:endParaRPr b="1" sz="1200">
              <a:solidFill>
                <a:srgbClr val="000000"/>
              </a:solidFill>
              <a:latin typeface="Lato"/>
              <a:ea typeface="Lato"/>
              <a:cs typeface="Lato"/>
              <a:sym typeface="Lato"/>
            </a:endParaRPr>
          </a:p>
        </p:txBody>
      </p:sp>
      <p:sp>
        <p:nvSpPr>
          <p:cNvPr id="229" name="Google Shape;229;p27"/>
          <p:cNvSpPr txBox="1"/>
          <p:nvPr/>
        </p:nvSpPr>
        <p:spPr>
          <a:xfrm>
            <a:off x="6448850" y="2970175"/>
            <a:ext cx="18207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1600">
                <a:solidFill>
                  <a:srgbClr val="F46524"/>
                </a:solidFill>
                <a:latin typeface="Lato"/>
                <a:ea typeface="Lato"/>
                <a:cs typeface="Lato"/>
                <a:sym typeface="Lato"/>
              </a:rPr>
              <a:t>Pooria A.</a:t>
            </a:r>
            <a:endParaRPr>
              <a:solidFill>
                <a:srgbClr val="F46524"/>
              </a:solidFill>
            </a:endParaRPr>
          </a:p>
        </p:txBody>
      </p:sp>
      <p:cxnSp>
        <p:nvCxnSpPr>
          <p:cNvPr id="230" name="Google Shape;230;p27"/>
          <p:cNvCxnSpPr/>
          <p:nvPr/>
        </p:nvCxnSpPr>
        <p:spPr>
          <a:xfrm>
            <a:off x="6633938" y="3366275"/>
            <a:ext cx="1450500" cy="0"/>
          </a:xfrm>
          <a:prstGeom prst="straightConnector1">
            <a:avLst/>
          </a:prstGeom>
          <a:noFill/>
          <a:ln cap="flat" cmpd="sng" w="9525">
            <a:solidFill>
              <a:srgbClr val="000000"/>
            </a:solidFill>
            <a:prstDash val="solid"/>
            <a:round/>
            <a:headEnd len="med" w="med" type="none"/>
            <a:tailEnd len="med" w="med" type="none"/>
          </a:ln>
        </p:spPr>
      </p:cxnSp>
      <p:sp>
        <p:nvSpPr>
          <p:cNvPr id="231" name="Google Shape;231;p27"/>
          <p:cNvSpPr txBox="1"/>
          <p:nvPr/>
        </p:nvSpPr>
        <p:spPr>
          <a:xfrm>
            <a:off x="712650" y="2987575"/>
            <a:ext cx="19797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1600">
                <a:solidFill>
                  <a:srgbClr val="F46524"/>
                </a:solidFill>
                <a:latin typeface="Lato"/>
                <a:ea typeface="Lato"/>
                <a:cs typeface="Lato"/>
                <a:sym typeface="Lato"/>
              </a:rPr>
              <a:t>Favour Chukwuedo</a:t>
            </a:r>
            <a:endParaRPr>
              <a:solidFill>
                <a:srgbClr val="F46524"/>
              </a:solidFill>
            </a:endParaRPr>
          </a:p>
        </p:txBody>
      </p:sp>
      <p:cxnSp>
        <p:nvCxnSpPr>
          <p:cNvPr id="232" name="Google Shape;232;p27"/>
          <p:cNvCxnSpPr/>
          <p:nvPr/>
        </p:nvCxnSpPr>
        <p:spPr>
          <a:xfrm>
            <a:off x="1022163" y="3375000"/>
            <a:ext cx="1450500" cy="0"/>
          </a:xfrm>
          <a:prstGeom prst="straightConnector1">
            <a:avLst/>
          </a:prstGeom>
          <a:noFill/>
          <a:ln cap="flat" cmpd="sng" w="9525">
            <a:solidFill>
              <a:srgbClr val="000000"/>
            </a:solidFill>
            <a:prstDash val="solid"/>
            <a:round/>
            <a:headEnd len="med" w="med" type="none"/>
            <a:tailEnd len="med" w="med" type="none"/>
          </a:ln>
        </p:spPr>
      </p:cxnSp>
      <p:sp>
        <p:nvSpPr>
          <p:cNvPr id="233" name="Google Shape;233;p27"/>
          <p:cNvSpPr txBox="1"/>
          <p:nvPr/>
        </p:nvSpPr>
        <p:spPr>
          <a:xfrm>
            <a:off x="712650" y="3389525"/>
            <a:ext cx="20361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01F1E"/>
                </a:solidFill>
                <a:highlight>
                  <a:srgbClr val="FFFFFF"/>
                </a:highlight>
                <a:latin typeface="Lato"/>
                <a:ea typeface="Lato"/>
                <a:cs typeface="Lato"/>
                <a:sym typeface="Lato"/>
              </a:rPr>
              <a:t>CTO I EdTech Innovator</a:t>
            </a:r>
            <a:endParaRPr sz="1200">
              <a:solidFill>
                <a:srgbClr val="201F1E"/>
              </a:solidFill>
              <a:highlight>
                <a:srgbClr val="FFFFFF"/>
              </a:highlight>
              <a:latin typeface="Lato"/>
              <a:ea typeface="Lato"/>
              <a:cs typeface="Lato"/>
              <a:sym typeface="Lato"/>
            </a:endParaRPr>
          </a:p>
          <a:p>
            <a:pPr indent="0" lvl="0" marL="0" rtl="0" algn="ctr">
              <a:spcBef>
                <a:spcPts val="100"/>
              </a:spcBef>
              <a:spcAft>
                <a:spcPts val="100"/>
              </a:spcAft>
              <a:buNone/>
            </a:pPr>
            <a:r>
              <a:rPr b="1" lang="en" sz="1200">
                <a:highlight>
                  <a:srgbClr val="FFFFFF"/>
                </a:highlight>
                <a:latin typeface="Roboto"/>
                <a:ea typeface="Roboto"/>
                <a:cs typeface="Roboto"/>
                <a:sym typeface="Roboto"/>
              </a:rPr>
              <a:t>PurePay</a:t>
            </a:r>
            <a:endParaRPr b="1" sz="1200">
              <a:solidFill>
                <a:srgbClr val="000000"/>
              </a:solidFill>
              <a:latin typeface="Lato"/>
              <a:ea typeface="Lato"/>
              <a:cs typeface="Lato"/>
              <a:sym typeface="Lato"/>
            </a:endParaRPr>
          </a:p>
        </p:txBody>
      </p:sp>
      <p:pic>
        <p:nvPicPr>
          <p:cNvPr id="234" name="Google Shape;234;p27" title="1761874457573.png"/>
          <p:cNvPicPr preferRelativeResize="0"/>
          <p:nvPr/>
        </p:nvPicPr>
        <p:blipFill rotWithShape="1">
          <a:blip r:embed="rId4">
            <a:alphaModFix/>
          </a:blip>
          <a:srcRect b="0" l="0" r="0" t="0"/>
          <a:stretch/>
        </p:blipFill>
        <p:spPr>
          <a:xfrm>
            <a:off x="6600700" y="1476795"/>
            <a:ext cx="1517100" cy="1517100"/>
          </a:xfrm>
          <a:prstGeom prst="ellipse">
            <a:avLst/>
          </a:prstGeom>
          <a:noFill/>
          <a:ln cap="flat" cmpd="sng" w="28575">
            <a:solidFill>
              <a:srgbClr val="F46524"/>
            </a:solidFill>
            <a:prstDash val="solid"/>
            <a:round/>
            <a:headEnd len="sm" w="sm" type="none"/>
            <a:tailEnd len="sm" w="sm" type="none"/>
          </a:ln>
        </p:spPr>
      </p:pic>
      <p:pic>
        <p:nvPicPr>
          <p:cNvPr id="235" name="Google Shape;235;p27" title="1758777697558.jpeg"/>
          <p:cNvPicPr preferRelativeResize="0"/>
          <p:nvPr/>
        </p:nvPicPr>
        <p:blipFill rotWithShape="1">
          <a:blip r:embed="rId5">
            <a:alphaModFix/>
          </a:blip>
          <a:srcRect b="0" l="0" r="0" t="0"/>
          <a:stretch/>
        </p:blipFill>
        <p:spPr>
          <a:xfrm>
            <a:off x="972162" y="1476803"/>
            <a:ext cx="1517100" cy="1517100"/>
          </a:xfrm>
          <a:prstGeom prst="ellipse">
            <a:avLst/>
          </a:prstGeom>
          <a:noFill/>
          <a:ln cap="flat" cmpd="sng" w="28575">
            <a:solidFill>
              <a:srgbClr val="F46524"/>
            </a:solidFill>
            <a:prstDash val="solid"/>
            <a:round/>
            <a:headEnd len="sm" w="sm" type="none"/>
            <a:tailEnd len="sm" w="sm" type="none"/>
          </a:ln>
        </p:spPr>
      </p:pic>
      <p:pic>
        <p:nvPicPr>
          <p:cNvPr id="236" name="Google Shape;236;p27" title="1682448007560.jpeg"/>
          <p:cNvPicPr preferRelativeResize="0"/>
          <p:nvPr/>
        </p:nvPicPr>
        <p:blipFill rotWithShape="1">
          <a:blip r:embed="rId6">
            <a:alphaModFix/>
          </a:blip>
          <a:srcRect b="0" l="0" r="0" t="0"/>
          <a:stretch/>
        </p:blipFill>
        <p:spPr>
          <a:xfrm>
            <a:off x="3852088" y="1476800"/>
            <a:ext cx="1493400" cy="1493400"/>
          </a:xfrm>
          <a:prstGeom prst="ellipse">
            <a:avLst/>
          </a:prstGeom>
          <a:noFill/>
          <a:ln cap="flat" cmpd="sng" w="28575">
            <a:solidFill>
              <a:srgbClr val="F46524"/>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156050" y="1332600"/>
            <a:ext cx="6831900" cy="18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aleway"/>
                <a:ea typeface="Raleway"/>
                <a:cs typeface="Raleway"/>
                <a:sym typeface="Raleway"/>
              </a:rPr>
              <a:t>Onto the project presentations!</a:t>
            </a:r>
            <a:endParaRPr sz="3000">
              <a:latin typeface="Raleway"/>
              <a:ea typeface="Raleway"/>
              <a:cs typeface="Raleway"/>
              <a:sym typeface="Raleway"/>
            </a:endParaRPr>
          </a:p>
          <a:p>
            <a:pPr indent="0" lvl="0" marL="0" rtl="0" algn="ctr">
              <a:spcBef>
                <a:spcPts val="0"/>
              </a:spcBef>
              <a:spcAft>
                <a:spcPts val="0"/>
              </a:spcAft>
              <a:buNone/>
            </a:pPr>
            <a:r>
              <a:t/>
            </a:r>
            <a:endParaRPr sz="2400">
              <a:solidFill>
                <a:srgbClr val="888888"/>
              </a:solidFill>
              <a:latin typeface="Raleway"/>
              <a:ea typeface="Raleway"/>
              <a:cs typeface="Raleway"/>
              <a:sym typeface="Raleway"/>
            </a:endParaRPr>
          </a:p>
          <a:p>
            <a:pPr indent="0" lvl="0" marL="0" rtl="0" algn="ctr">
              <a:spcBef>
                <a:spcPts val="0"/>
              </a:spcBef>
              <a:spcAft>
                <a:spcPts val="0"/>
              </a:spcAft>
              <a:buNone/>
            </a:pPr>
            <a:r>
              <a:rPr lang="en" sz="2400">
                <a:solidFill>
                  <a:srgbClr val="888888"/>
                </a:solidFill>
                <a:latin typeface="Raleway"/>
                <a:ea typeface="Raleway"/>
                <a:cs typeface="Raleway"/>
                <a:sym typeface="Raleway"/>
              </a:rPr>
              <a:t>Please put your phone on silent for the duration of presentations.</a:t>
            </a:r>
            <a:endParaRPr sz="2400">
              <a:solidFill>
                <a:srgbClr val="888888"/>
              </a:solidFill>
              <a:latin typeface="Raleway"/>
              <a:ea typeface="Raleway"/>
              <a:cs typeface="Raleway"/>
              <a:sym typeface="Raleway"/>
            </a:endParaRPr>
          </a:p>
        </p:txBody>
      </p:sp>
      <p:pic>
        <p:nvPicPr>
          <p:cNvPr id="242" name="Google Shape;242;p28"/>
          <p:cNvPicPr preferRelativeResize="0"/>
          <p:nvPr/>
        </p:nvPicPr>
        <p:blipFill>
          <a:blip r:embed="rId3">
            <a:alphaModFix/>
          </a:blip>
          <a:stretch>
            <a:fillRect/>
          </a:stretch>
        </p:blipFill>
        <p:spPr>
          <a:xfrm>
            <a:off x="8126125" y="3986748"/>
            <a:ext cx="923450" cy="1132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9"/>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248" name="Google Shape;248;p29"/>
          <p:cNvSpPr txBox="1"/>
          <p:nvPr/>
        </p:nvSpPr>
        <p:spPr>
          <a:xfrm>
            <a:off x="2035675" y="1594675"/>
            <a:ext cx="6692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E101A"/>
                </a:solidFill>
                <a:latin typeface="Lato"/>
                <a:ea typeface="Lato"/>
                <a:cs typeface="Lato"/>
                <a:sym typeface="Lato"/>
              </a:rPr>
              <a:t>InSpec </a:t>
            </a:r>
            <a:r>
              <a:rPr lang="en" sz="1100">
                <a:solidFill>
                  <a:srgbClr val="0E101A"/>
                </a:solidFill>
                <a:latin typeface="Lato"/>
                <a:ea typeface="Lato"/>
                <a:cs typeface="Lato"/>
                <a:sym typeface="Lato"/>
              </a:rPr>
              <a:t>provides property owners, landlords, and tenants with a comprehensive tool to inspect, analyze, and document a location's state before and after the rental period, offering users transparency in the property's condition. InSpec utilizes AI enhancement to detect and highlight damages.</a:t>
            </a:r>
            <a:endParaRPr sz="1100">
              <a:latin typeface="Lato"/>
              <a:ea typeface="Lato"/>
              <a:cs typeface="Lato"/>
              <a:sym typeface="Lato"/>
            </a:endParaRPr>
          </a:p>
          <a:p>
            <a:pPr indent="0" lvl="0" marL="0" rtl="0" algn="l">
              <a:spcBef>
                <a:spcPts val="100"/>
              </a:spcBef>
              <a:spcAft>
                <a:spcPts val="100"/>
              </a:spcAft>
              <a:buNone/>
            </a:pPr>
            <a:r>
              <a:rPr b="1" lang="en" sz="1100">
                <a:solidFill>
                  <a:srgbClr val="F46524"/>
                </a:solidFill>
                <a:latin typeface="Lato"/>
                <a:ea typeface="Lato"/>
                <a:cs typeface="Lato"/>
                <a:sym typeface="Lato"/>
              </a:rPr>
              <a:t>https://inspecproperty.vercel.app/</a:t>
            </a:r>
            <a:endParaRPr b="1" sz="1100">
              <a:solidFill>
                <a:srgbClr val="F46524"/>
              </a:solidFill>
              <a:latin typeface="Lato"/>
              <a:ea typeface="Lato"/>
              <a:cs typeface="Lato"/>
              <a:sym typeface="Lato"/>
            </a:endParaRPr>
          </a:p>
        </p:txBody>
      </p:sp>
      <p:sp>
        <p:nvSpPr>
          <p:cNvPr id="249" name="Google Shape;249;p29"/>
          <p:cNvSpPr txBox="1"/>
          <p:nvPr/>
        </p:nvSpPr>
        <p:spPr>
          <a:xfrm>
            <a:off x="2035675" y="690875"/>
            <a:ext cx="6692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E101A"/>
                </a:solidFill>
                <a:latin typeface="Lato"/>
                <a:ea typeface="Lato"/>
                <a:cs typeface="Lato"/>
                <a:sym typeface="Lato"/>
              </a:rPr>
              <a:t>Zyra</a:t>
            </a:r>
            <a:r>
              <a:rPr lang="en" sz="1100">
                <a:solidFill>
                  <a:srgbClr val="0E101A"/>
                </a:solidFill>
                <a:latin typeface="Lato"/>
                <a:ea typeface="Lato"/>
                <a:cs typeface="Lato"/>
                <a:sym typeface="Lato"/>
              </a:rPr>
              <a:t> is a mobile app for children that brings good habits to life with Augmented Reality (AR). When users complete tasks, they unlock surprises—like flowers or dinosaurs—that appear as interactive AR objects. Kids also discover fun facts about each object, making the process both educational and entertaining.</a:t>
            </a:r>
            <a:endParaRPr sz="1100">
              <a:latin typeface="Lato"/>
              <a:ea typeface="Lato"/>
              <a:cs typeface="Lato"/>
              <a:sym typeface="Lato"/>
            </a:endParaRPr>
          </a:p>
          <a:p>
            <a:pPr indent="0" lvl="0" marL="0" rtl="0" algn="l">
              <a:spcBef>
                <a:spcPts val="100"/>
              </a:spcBef>
              <a:spcAft>
                <a:spcPts val="100"/>
              </a:spcAft>
              <a:buNone/>
            </a:pPr>
            <a:r>
              <a:rPr b="1" lang="en" sz="1100">
                <a:solidFill>
                  <a:srgbClr val="F46524"/>
                </a:solidFill>
                <a:latin typeface="Lato"/>
                <a:ea typeface="Lato"/>
                <a:cs typeface="Lato"/>
                <a:sym typeface="Lato"/>
              </a:rPr>
              <a:t>https://zyra.wmddprogram.com/</a:t>
            </a:r>
            <a:endParaRPr b="1" sz="1100">
              <a:solidFill>
                <a:srgbClr val="F46524"/>
              </a:solidFill>
              <a:latin typeface="Lato"/>
              <a:ea typeface="Lato"/>
              <a:cs typeface="Lato"/>
              <a:sym typeface="Lato"/>
            </a:endParaRPr>
          </a:p>
        </p:txBody>
      </p:sp>
      <p:sp>
        <p:nvSpPr>
          <p:cNvPr id="250" name="Google Shape;250;p29"/>
          <p:cNvSpPr txBox="1"/>
          <p:nvPr/>
        </p:nvSpPr>
        <p:spPr>
          <a:xfrm>
            <a:off x="2035675" y="2498475"/>
            <a:ext cx="6692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E101A"/>
                </a:solidFill>
                <a:latin typeface="Lato"/>
                <a:ea typeface="Lato"/>
                <a:cs typeface="Lato"/>
                <a:sym typeface="Lato"/>
              </a:rPr>
              <a:t>DoSis</a:t>
            </a:r>
            <a:r>
              <a:rPr lang="en" sz="1100">
                <a:solidFill>
                  <a:srgbClr val="0E101A"/>
                </a:solidFill>
                <a:latin typeface="Lato"/>
                <a:ea typeface="Lato"/>
                <a:cs typeface="Lato"/>
                <a:sym typeface="Lato"/>
              </a:rPr>
              <a:t> manages and tracks ingestibles, such as medications, supplements, and over-the-counter pharmaceuticals. It helps to prevent missed doses, unsafe combinations, and confusion by integrating schedules, providing explanations, risk alerts, and fitting into routines. </a:t>
            </a:r>
            <a:endParaRPr sz="1100">
              <a:solidFill>
                <a:srgbClr val="0E101A"/>
              </a:solidFill>
              <a:latin typeface="Lato"/>
              <a:ea typeface="Lato"/>
              <a:cs typeface="Lato"/>
              <a:sym typeface="Lato"/>
            </a:endParaRPr>
          </a:p>
          <a:p>
            <a:pPr indent="0" lvl="0" marL="0" rtl="0" algn="l">
              <a:spcBef>
                <a:spcPts val="100"/>
              </a:spcBef>
              <a:spcAft>
                <a:spcPts val="100"/>
              </a:spcAft>
              <a:buNone/>
            </a:pPr>
            <a:r>
              <a:rPr b="1" lang="en" sz="1100">
                <a:solidFill>
                  <a:srgbClr val="F46524"/>
                </a:solidFill>
                <a:latin typeface="Lato"/>
                <a:ea typeface="Lato"/>
                <a:cs typeface="Lato"/>
                <a:sym typeface="Lato"/>
              </a:rPr>
              <a:t>https://dosis-wmdd.netlify.app/</a:t>
            </a:r>
            <a:endParaRPr b="1" sz="1100">
              <a:solidFill>
                <a:srgbClr val="F46524"/>
              </a:solidFill>
              <a:latin typeface="Lato"/>
              <a:ea typeface="Lato"/>
              <a:cs typeface="Lato"/>
              <a:sym typeface="Lato"/>
            </a:endParaRPr>
          </a:p>
        </p:txBody>
      </p:sp>
      <p:sp>
        <p:nvSpPr>
          <p:cNvPr id="251" name="Google Shape;251;p29"/>
          <p:cNvSpPr txBox="1"/>
          <p:nvPr/>
        </p:nvSpPr>
        <p:spPr>
          <a:xfrm>
            <a:off x="2035675" y="3402275"/>
            <a:ext cx="6546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E101A"/>
                </a:solidFill>
                <a:latin typeface="Lato"/>
                <a:ea typeface="Lato"/>
                <a:cs typeface="Lato"/>
                <a:sym typeface="Lato"/>
              </a:rPr>
              <a:t>PIP</a:t>
            </a:r>
            <a:r>
              <a:rPr lang="en" sz="1100">
                <a:solidFill>
                  <a:srgbClr val="0E101A"/>
                </a:solidFill>
                <a:latin typeface="Lato"/>
                <a:ea typeface="Lato"/>
                <a:cs typeface="Lato"/>
                <a:sym typeface="Lato"/>
              </a:rPr>
              <a:t> is a mental wellness and communication app that helps users manage mild to moderate social anxiety through AI-driven scenario practice. It offers a non-judgmental space to build social confidence through its comprehensive AI-powered feedback. Training is delivered through a progressive system with increasing difficulty, encouraging engagement with personalized growth.</a:t>
            </a:r>
            <a:endParaRPr sz="1100">
              <a:latin typeface="Lato"/>
              <a:ea typeface="Lato"/>
              <a:cs typeface="Lato"/>
              <a:sym typeface="Lato"/>
            </a:endParaRPr>
          </a:p>
          <a:p>
            <a:pPr indent="0" lvl="0" marL="0" rtl="0" algn="l">
              <a:spcBef>
                <a:spcPts val="100"/>
              </a:spcBef>
              <a:spcAft>
                <a:spcPts val="100"/>
              </a:spcAft>
              <a:buNone/>
            </a:pPr>
            <a:r>
              <a:rPr b="1" lang="en" sz="1100">
                <a:solidFill>
                  <a:srgbClr val="F46524"/>
                </a:solidFill>
                <a:latin typeface="Lato"/>
                <a:ea typeface="Lato"/>
                <a:cs typeface="Lato"/>
                <a:sym typeface="Lato"/>
              </a:rPr>
              <a:t>https://pip-wmdd.vercel.app/</a:t>
            </a:r>
            <a:endParaRPr b="1" sz="1100">
              <a:solidFill>
                <a:srgbClr val="F46524"/>
              </a:solidFill>
              <a:latin typeface="Lato"/>
              <a:ea typeface="Lato"/>
              <a:cs typeface="Lato"/>
              <a:sym typeface="Lato"/>
            </a:endParaRPr>
          </a:p>
        </p:txBody>
      </p:sp>
      <p:pic>
        <p:nvPicPr>
          <p:cNvPr id="252" name="Google Shape;252;p29" title="Zyra_logo.png"/>
          <p:cNvPicPr preferRelativeResize="0"/>
          <p:nvPr/>
        </p:nvPicPr>
        <p:blipFill>
          <a:blip r:embed="rId4">
            <a:alphaModFix/>
          </a:blip>
          <a:stretch>
            <a:fillRect/>
          </a:stretch>
        </p:blipFill>
        <p:spPr>
          <a:xfrm>
            <a:off x="633300" y="768375"/>
            <a:ext cx="1158766" cy="700594"/>
          </a:xfrm>
          <a:prstGeom prst="rect">
            <a:avLst/>
          </a:prstGeom>
          <a:noFill/>
          <a:ln>
            <a:noFill/>
          </a:ln>
        </p:spPr>
      </p:pic>
      <p:pic>
        <p:nvPicPr>
          <p:cNvPr id="253" name="Google Shape;253;p29" title="PIP_Logo.png"/>
          <p:cNvPicPr preferRelativeResize="0"/>
          <p:nvPr/>
        </p:nvPicPr>
        <p:blipFill>
          <a:blip r:embed="rId5">
            <a:alphaModFix/>
          </a:blip>
          <a:stretch>
            <a:fillRect/>
          </a:stretch>
        </p:blipFill>
        <p:spPr>
          <a:xfrm>
            <a:off x="416047" y="3543389"/>
            <a:ext cx="1593272" cy="573362"/>
          </a:xfrm>
          <a:prstGeom prst="rect">
            <a:avLst/>
          </a:prstGeom>
          <a:noFill/>
          <a:ln>
            <a:noFill/>
          </a:ln>
        </p:spPr>
      </p:pic>
      <p:pic>
        <p:nvPicPr>
          <p:cNvPr id="254" name="Google Shape;254;p29" title="InSpec-text (2).png"/>
          <p:cNvPicPr preferRelativeResize="0"/>
          <p:nvPr/>
        </p:nvPicPr>
        <p:blipFill>
          <a:blip r:embed="rId6">
            <a:alphaModFix/>
          </a:blip>
          <a:stretch>
            <a:fillRect/>
          </a:stretch>
        </p:blipFill>
        <p:spPr>
          <a:xfrm>
            <a:off x="416046" y="1703822"/>
            <a:ext cx="1593274" cy="637310"/>
          </a:xfrm>
          <a:prstGeom prst="rect">
            <a:avLst/>
          </a:prstGeom>
          <a:noFill/>
          <a:ln>
            <a:noFill/>
          </a:ln>
        </p:spPr>
      </p:pic>
      <p:pic>
        <p:nvPicPr>
          <p:cNvPr id="255" name="Google Shape;255;p29" title="DoSis_Logo.png"/>
          <p:cNvPicPr preferRelativeResize="0"/>
          <p:nvPr/>
        </p:nvPicPr>
        <p:blipFill>
          <a:blip r:embed="rId7">
            <a:alphaModFix/>
          </a:blip>
          <a:stretch>
            <a:fillRect/>
          </a:stretch>
        </p:blipFill>
        <p:spPr>
          <a:xfrm>
            <a:off x="416050" y="2716610"/>
            <a:ext cx="1593277" cy="4193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idx="1" type="subTitle"/>
          </p:nvPr>
        </p:nvSpPr>
        <p:spPr>
          <a:xfrm>
            <a:off x="439550" y="2168331"/>
            <a:ext cx="3658800" cy="19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3600">
                <a:solidFill>
                  <a:srgbClr val="FF6600"/>
                </a:solidFill>
                <a:latin typeface="Raleway"/>
                <a:ea typeface="Raleway"/>
                <a:cs typeface="Raleway"/>
                <a:sym typeface="Raleway"/>
              </a:rPr>
              <a:t>Thank You!</a:t>
            </a:r>
            <a:endParaRPr b="1" sz="3600">
              <a:solidFill>
                <a:srgbClr val="FF6600"/>
              </a:solidFill>
              <a:latin typeface="Raleway"/>
              <a:ea typeface="Raleway"/>
              <a:cs typeface="Raleway"/>
              <a:sym typeface="Raleway"/>
            </a:endParaRPr>
          </a:p>
          <a:p>
            <a:pPr indent="0" lvl="0" marL="0" rtl="0" algn="ctr">
              <a:spcBef>
                <a:spcPts val="0"/>
              </a:spcBef>
              <a:spcAft>
                <a:spcPts val="0"/>
              </a:spcAft>
              <a:buNone/>
            </a:pPr>
            <a:r>
              <a:rPr lang="en" sz="1400"/>
              <a:t>We hope you enjoyed the </a:t>
            </a:r>
            <a:endParaRPr sz="1400"/>
          </a:p>
          <a:p>
            <a:pPr indent="0" lvl="0" marL="0" rtl="0" algn="ctr">
              <a:spcBef>
                <a:spcPts val="0"/>
              </a:spcBef>
              <a:spcAft>
                <a:spcPts val="0"/>
              </a:spcAft>
              <a:buNone/>
            </a:pPr>
            <a:r>
              <a:rPr b="1" lang="en" sz="1400"/>
              <a:t>WMDD Capstone Presentations</a:t>
            </a:r>
            <a:r>
              <a:rPr lang="en" sz="1400"/>
              <a: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Please feel free to network, ask questions, check out each project and connect with our </a:t>
            </a:r>
            <a:r>
              <a:rPr b="1" lang="en" sz="1400"/>
              <a:t>ready-to-work </a:t>
            </a:r>
            <a:r>
              <a:rPr lang="en" sz="1400"/>
              <a:t>graduates!</a:t>
            </a:r>
            <a:endParaRPr sz="1800"/>
          </a:p>
        </p:txBody>
      </p:sp>
      <p:pic>
        <p:nvPicPr>
          <p:cNvPr id="261" name="Google Shape;261;p30"/>
          <p:cNvPicPr preferRelativeResize="0"/>
          <p:nvPr/>
        </p:nvPicPr>
        <p:blipFill>
          <a:blip r:embed="rId3">
            <a:alphaModFix/>
          </a:blip>
          <a:stretch>
            <a:fillRect/>
          </a:stretch>
        </p:blipFill>
        <p:spPr>
          <a:xfrm>
            <a:off x="1432225" y="158477"/>
            <a:ext cx="1673449" cy="2052826"/>
          </a:xfrm>
          <a:prstGeom prst="rect">
            <a:avLst/>
          </a:prstGeom>
          <a:noFill/>
          <a:ln>
            <a:noFill/>
          </a:ln>
        </p:spPr>
      </p:pic>
      <p:sp>
        <p:nvSpPr>
          <p:cNvPr id="262" name="Google Shape;262;p30"/>
          <p:cNvSpPr txBox="1"/>
          <p:nvPr/>
        </p:nvSpPr>
        <p:spPr>
          <a:xfrm>
            <a:off x="852950" y="4107225"/>
            <a:ext cx="2832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800">
                <a:solidFill>
                  <a:srgbClr val="FF6600"/>
                </a:solidFill>
                <a:highlight>
                  <a:schemeClr val="lt1"/>
                </a:highlight>
                <a:latin typeface="Lato"/>
                <a:ea typeface="Lato"/>
                <a:cs typeface="Lato"/>
                <a:sym typeface="Lato"/>
              </a:rPr>
              <a:t>https://langara-app.ca/</a:t>
            </a:r>
            <a:endParaRPr>
              <a:latin typeface="Lato"/>
              <a:ea typeface="Lato"/>
              <a:cs typeface="Lato"/>
              <a:sym typeface="Lato"/>
            </a:endParaRPr>
          </a:p>
        </p:txBody>
      </p:sp>
      <p:pic>
        <p:nvPicPr>
          <p:cNvPr id="263" name="Google Shape;263;p30" title="Langara at Musqueam logo - reversed.png"/>
          <p:cNvPicPr preferRelativeResize="0"/>
          <p:nvPr/>
        </p:nvPicPr>
        <p:blipFill>
          <a:blip r:embed="rId4">
            <a:alphaModFix/>
          </a:blip>
          <a:stretch>
            <a:fillRect/>
          </a:stretch>
        </p:blipFill>
        <p:spPr>
          <a:xfrm>
            <a:off x="4997700" y="3499100"/>
            <a:ext cx="2365525" cy="78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Event Program</a:t>
            </a:r>
            <a:endParaRPr>
              <a:solidFill>
                <a:schemeClr val="dk1"/>
              </a:solidFill>
            </a:endParaRPr>
          </a:p>
        </p:txBody>
      </p:sp>
      <p:sp>
        <p:nvSpPr>
          <p:cNvPr id="83" name="Google Shape;83;p1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2"/>
              </a:buClr>
              <a:buSzPts val="1100"/>
              <a:buFont typeface="Arial"/>
              <a:buNone/>
            </a:pPr>
            <a:r>
              <a:rPr b="1" lang="en" sz="1600"/>
              <a:t>5:30 - 6:00</a:t>
            </a:r>
            <a:r>
              <a:rPr lang="en" sz="1600"/>
              <a:t> - Arrival and networking</a:t>
            </a:r>
            <a:endParaRPr b="1" sz="1600"/>
          </a:p>
          <a:p>
            <a:pPr indent="0" lvl="0" marL="0" rtl="0" algn="l">
              <a:lnSpc>
                <a:spcPct val="200000"/>
              </a:lnSpc>
              <a:spcBef>
                <a:spcPts val="0"/>
              </a:spcBef>
              <a:spcAft>
                <a:spcPts val="0"/>
              </a:spcAft>
              <a:buClr>
                <a:schemeClr val="dk2"/>
              </a:buClr>
              <a:buSzPts val="1100"/>
              <a:buFont typeface="Arial"/>
              <a:buNone/>
            </a:pPr>
            <a:r>
              <a:rPr b="1" lang="en" sz="1600"/>
              <a:t>6:00 - 6:15</a:t>
            </a:r>
            <a:r>
              <a:rPr lang="en" sz="1600"/>
              <a:t> - </a:t>
            </a:r>
            <a:r>
              <a:rPr b="1" lang="en" sz="1600"/>
              <a:t>Start! </a:t>
            </a:r>
            <a:r>
              <a:rPr lang="en" sz="1600"/>
              <a:t>Intro to WMDD overview &amp; video</a:t>
            </a:r>
            <a:endParaRPr sz="1600"/>
          </a:p>
          <a:p>
            <a:pPr indent="0" lvl="0" marL="0" rtl="0" algn="l">
              <a:lnSpc>
                <a:spcPct val="200000"/>
              </a:lnSpc>
              <a:spcBef>
                <a:spcPts val="0"/>
              </a:spcBef>
              <a:spcAft>
                <a:spcPts val="0"/>
              </a:spcAft>
              <a:buClr>
                <a:schemeClr val="dk2"/>
              </a:buClr>
              <a:buSzPts val="1100"/>
              <a:buFont typeface="Arial"/>
              <a:buNone/>
            </a:pPr>
            <a:r>
              <a:rPr b="1" lang="en" sz="1600"/>
              <a:t>6:15 - 6:30</a:t>
            </a:r>
            <a:r>
              <a:rPr lang="en" sz="1600"/>
              <a:t> - Feedback panelist introductions</a:t>
            </a:r>
            <a:endParaRPr sz="1600"/>
          </a:p>
          <a:p>
            <a:pPr indent="0" lvl="0" marL="0" rtl="0" algn="l">
              <a:lnSpc>
                <a:spcPct val="200000"/>
              </a:lnSpc>
              <a:spcBef>
                <a:spcPts val="0"/>
              </a:spcBef>
              <a:spcAft>
                <a:spcPts val="0"/>
              </a:spcAft>
              <a:buClr>
                <a:schemeClr val="dk2"/>
              </a:buClr>
              <a:buSzPts val="1100"/>
              <a:buFont typeface="Arial"/>
              <a:buNone/>
            </a:pPr>
            <a:r>
              <a:rPr b="1" lang="en" sz="1600"/>
              <a:t>6:30 - 8:30</a:t>
            </a:r>
            <a:r>
              <a:rPr lang="en" sz="1600"/>
              <a:t> - Student Project presentations</a:t>
            </a:r>
            <a:endParaRPr sz="1600"/>
          </a:p>
          <a:p>
            <a:pPr indent="0" lvl="0" marL="0" rtl="0" algn="l">
              <a:lnSpc>
                <a:spcPct val="200000"/>
              </a:lnSpc>
              <a:spcBef>
                <a:spcPts val="0"/>
              </a:spcBef>
              <a:spcAft>
                <a:spcPts val="0"/>
              </a:spcAft>
              <a:buClr>
                <a:schemeClr val="dk2"/>
              </a:buClr>
              <a:buSzPts val="1100"/>
              <a:buFont typeface="Arial"/>
              <a:buNone/>
            </a:pPr>
            <a:r>
              <a:rPr b="1" lang="en" sz="1600"/>
              <a:t>8:30 - 8:40</a:t>
            </a:r>
            <a:r>
              <a:rPr lang="en" sz="1600"/>
              <a:t> - Show results</a:t>
            </a:r>
            <a:endParaRPr sz="1600"/>
          </a:p>
          <a:p>
            <a:pPr indent="0" lvl="0" marL="0" rtl="0" algn="l">
              <a:lnSpc>
                <a:spcPct val="200000"/>
              </a:lnSpc>
              <a:spcBef>
                <a:spcPts val="0"/>
              </a:spcBef>
              <a:spcAft>
                <a:spcPts val="0"/>
              </a:spcAft>
              <a:buClr>
                <a:schemeClr val="dk2"/>
              </a:buClr>
              <a:buSzPts val="1100"/>
              <a:buFont typeface="Arial"/>
              <a:buNone/>
            </a:pPr>
            <a:r>
              <a:rPr b="1" lang="en" sz="1600"/>
              <a:t>8:45 - End</a:t>
            </a:r>
            <a:r>
              <a:rPr lang="en" sz="1600"/>
              <a:t> - Final announcements and </a:t>
            </a:r>
            <a:r>
              <a:rPr b="1" lang="en" sz="1600"/>
              <a:t>close</a:t>
            </a:r>
            <a:endParaRPr b="1" sz="1600"/>
          </a:p>
          <a:p>
            <a:pPr indent="0" lvl="0" marL="0" rtl="0" algn="l">
              <a:lnSpc>
                <a:spcPct val="200000"/>
              </a:lnSpc>
              <a:spcBef>
                <a:spcPts val="0"/>
              </a:spcBef>
              <a:spcAft>
                <a:spcPts val="0"/>
              </a:spcAft>
              <a:buNone/>
            </a:pPr>
            <a:r>
              <a:t/>
            </a:r>
            <a:endParaRPr b="1" sz="1600"/>
          </a:p>
        </p:txBody>
      </p:sp>
      <p:pic>
        <p:nvPicPr>
          <p:cNvPr id="84" name="Google Shape;84;p15"/>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85" name="Google Shape;85;p15"/>
          <p:cNvSpPr txBox="1"/>
          <p:nvPr>
            <p:ph type="title"/>
          </p:nvPr>
        </p:nvSpPr>
        <p:spPr>
          <a:xfrm>
            <a:off x="585175" y="216250"/>
            <a:ext cx="19335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WMDD Capstone 2026</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912175" y="1930425"/>
            <a:ext cx="7319700" cy="12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t>Langara College</a:t>
            </a:r>
            <a:r>
              <a:rPr lang="en" sz="1600"/>
              <a:t> would like to acknowledge that it is located and that today we are gathered on the traditional, ancestral and unceded territory of the </a:t>
            </a:r>
            <a:r>
              <a:rPr b="1" lang="en" sz="1600"/>
              <a:t>Coast Salish</a:t>
            </a:r>
            <a:r>
              <a:rPr lang="en" sz="1600"/>
              <a:t> peoples – </a:t>
            </a:r>
            <a:r>
              <a:rPr b="1" lang="en" sz="1600"/>
              <a:t>Sḵwx̱wú7mesh (Squamish)</a:t>
            </a:r>
            <a:r>
              <a:rPr lang="en" sz="1600"/>
              <a:t>, </a:t>
            </a:r>
            <a:r>
              <a:rPr b="1" lang="en" sz="1600"/>
              <a:t>Stó:lō </a:t>
            </a:r>
            <a:r>
              <a:rPr lang="en" sz="1600"/>
              <a:t>and</a:t>
            </a:r>
            <a:r>
              <a:rPr b="1" lang="en" sz="1600"/>
              <a:t> Səl̓ílwətaʔ/Selilwitulh (Tsleil-Waututh)</a:t>
            </a:r>
            <a:r>
              <a:rPr lang="en" sz="1600"/>
              <a:t> and </a:t>
            </a:r>
            <a:r>
              <a:rPr b="1" lang="en" sz="1600"/>
              <a:t>xʷməθkʷəy̓əm (Musqueam)</a:t>
            </a:r>
            <a:r>
              <a:rPr lang="en" sz="1600"/>
              <a:t> Nations.</a:t>
            </a:r>
            <a:endParaRPr b="1" sz="1600">
              <a:solidFill>
                <a:srgbClr val="FF6600"/>
              </a:solidFill>
              <a:highlight>
                <a:srgbClr val="FFFFFF"/>
              </a:highlight>
            </a:endParaRPr>
          </a:p>
        </p:txBody>
      </p:sp>
      <p:pic>
        <p:nvPicPr>
          <p:cNvPr id="91" name="Google Shape;91;p16"/>
          <p:cNvPicPr preferRelativeResize="0"/>
          <p:nvPr/>
        </p:nvPicPr>
        <p:blipFill>
          <a:blip r:embed="rId3">
            <a:alphaModFix/>
          </a:blip>
          <a:stretch>
            <a:fillRect/>
          </a:stretch>
        </p:blipFill>
        <p:spPr>
          <a:xfrm>
            <a:off x="8126125" y="3986748"/>
            <a:ext cx="923450" cy="1132799"/>
          </a:xfrm>
          <a:prstGeom prst="rect">
            <a:avLst/>
          </a:prstGeom>
          <a:noFill/>
          <a:ln>
            <a:noFill/>
          </a:ln>
        </p:spPr>
      </p:pic>
      <p:pic>
        <p:nvPicPr>
          <p:cNvPr id="92" name="Google Shape;92;p16"/>
          <p:cNvPicPr preferRelativeResize="0"/>
          <p:nvPr/>
        </p:nvPicPr>
        <p:blipFill>
          <a:blip r:embed="rId4">
            <a:alphaModFix/>
          </a:blip>
          <a:stretch>
            <a:fillRect/>
          </a:stretch>
        </p:blipFill>
        <p:spPr>
          <a:xfrm>
            <a:off x="3103150" y="3191474"/>
            <a:ext cx="2937687" cy="1466400"/>
          </a:xfrm>
          <a:prstGeom prst="rect">
            <a:avLst/>
          </a:prstGeom>
          <a:noFill/>
          <a:ln>
            <a:noFill/>
          </a:ln>
        </p:spPr>
      </p:pic>
      <p:pic>
        <p:nvPicPr>
          <p:cNvPr id="93" name="Google Shape;93;p16" title="Email_Langara at Musqueam logo.png"/>
          <p:cNvPicPr preferRelativeResize="0"/>
          <p:nvPr/>
        </p:nvPicPr>
        <p:blipFill>
          <a:blip r:embed="rId5">
            <a:alphaModFix/>
          </a:blip>
          <a:stretch>
            <a:fillRect/>
          </a:stretch>
        </p:blipFill>
        <p:spPr>
          <a:xfrm>
            <a:off x="3041238" y="732550"/>
            <a:ext cx="3061576" cy="100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1" type="body"/>
          </p:nvPr>
        </p:nvSpPr>
        <p:spPr>
          <a:xfrm>
            <a:off x="876500" y="1930425"/>
            <a:ext cx="7355400" cy="13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a:t>
            </a:r>
            <a:r>
              <a:rPr b="1" lang="en" sz="1600"/>
              <a:t>Web and Mobile App Design and Development</a:t>
            </a:r>
            <a:r>
              <a:rPr lang="en" sz="1600"/>
              <a:t> is a two-year post-baccalaureate diploma program that focuses on web and mobile app design and development, from </a:t>
            </a:r>
            <a:r>
              <a:rPr i="1" lang="en" sz="1600"/>
              <a:t>concept</a:t>
            </a:r>
            <a:r>
              <a:rPr lang="en" sz="1600"/>
              <a:t> to </a:t>
            </a:r>
            <a:r>
              <a:rPr i="1" lang="en" sz="1600"/>
              <a:t>deployment</a:t>
            </a:r>
            <a:r>
              <a:rPr lang="en" sz="1600"/>
              <a:t>.</a:t>
            </a:r>
            <a:endParaRPr sz="1600"/>
          </a:p>
          <a:p>
            <a:pPr indent="0" lvl="0" marL="0" rtl="0" algn="l">
              <a:spcBef>
                <a:spcPts val="1600"/>
              </a:spcBef>
              <a:spcAft>
                <a:spcPts val="1600"/>
              </a:spcAft>
              <a:buNone/>
            </a:pPr>
            <a:r>
              <a:rPr b="1" lang="en" sz="1600">
                <a:solidFill>
                  <a:srgbClr val="FF6600"/>
                </a:solidFill>
                <a:highlight>
                  <a:srgbClr val="FFFFFF"/>
                </a:highlight>
              </a:rPr>
              <a:t>www.langara.ca </a:t>
            </a:r>
            <a:r>
              <a:rPr lang="en" sz="1600"/>
              <a:t>and </a:t>
            </a:r>
            <a:r>
              <a:rPr b="1" lang="en" sz="1600">
                <a:solidFill>
                  <a:srgbClr val="FF6600"/>
                </a:solidFill>
                <a:highlight>
                  <a:schemeClr val="lt1"/>
                </a:highlight>
              </a:rPr>
              <a:t>langara-app.ca</a:t>
            </a:r>
            <a:endParaRPr b="1" sz="1600">
              <a:solidFill>
                <a:srgbClr val="FF6600"/>
              </a:solidFill>
              <a:highlight>
                <a:srgbClr val="FFFFFF"/>
              </a:highlight>
            </a:endParaRPr>
          </a:p>
        </p:txBody>
      </p:sp>
      <p:pic>
        <p:nvPicPr>
          <p:cNvPr id="99" name="Google Shape;99;p17"/>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100" name="Google Shape;100;p17"/>
          <p:cNvSpPr txBox="1"/>
          <p:nvPr>
            <p:ph idx="1" type="body"/>
          </p:nvPr>
        </p:nvSpPr>
        <p:spPr>
          <a:xfrm>
            <a:off x="1826713" y="4076300"/>
            <a:ext cx="1992000" cy="688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en" sz="1200">
                <a:solidFill>
                  <a:srgbClr val="201F1E"/>
                </a:solidFill>
                <a:highlight>
                  <a:schemeClr val="lt1"/>
                </a:highlight>
              </a:rPr>
              <a:t>Dean of Arts</a:t>
            </a:r>
            <a:endParaRPr sz="1200"/>
          </a:p>
          <a:p>
            <a:pPr indent="0" lvl="0" marL="0" rtl="0" algn="ctr">
              <a:lnSpc>
                <a:spcPct val="100000"/>
              </a:lnSpc>
              <a:spcBef>
                <a:spcPts val="100"/>
              </a:spcBef>
              <a:spcAft>
                <a:spcPts val="100"/>
              </a:spcAft>
              <a:buNone/>
            </a:pPr>
            <a:r>
              <a:rPr b="1" lang="en" sz="1200">
                <a:solidFill>
                  <a:srgbClr val="201F1E"/>
                </a:solidFill>
                <a:highlight>
                  <a:schemeClr val="lt1"/>
                </a:highlight>
              </a:rPr>
              <a:t>Faculty of Arts</a:t>
            </a:r>
            <a:endParaRPr sz="1200">
              <a:solidFill>
                <a:srgbClr val="201F1E"/>
              </a:solidFill>
              <a:highlight>
                <a:srgbClr val="FFFFFF"/>
              </a:highlight>
            </a:endParaRPr>
          </a:p>
        </p:txBody>
      </p:sp>
      <p:sp>
        <p:nvSpPr>
          <p:cNvPr id="101" name="Google Shape;101;p17"/>
          <p:cNvSpPr txBox="1"/>
          <p:nvPr/>
        </p:nvSpPr>
        <p:spPr>
          <a:xfrm>
            <a:off x="1881900" y="3674450"/>
            <a:ext cx="18816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1600">
                <a:solidFill>
                  <a:schemeClr val="dk1"/>
                </a:solidFill>
                <a:latin typeface="Lato"/>
                <a:ea typeface="Lato"/>
                <a:cs typeface="Lato"/>
                <a:sym typeface="Lato"/>
              </a:rPr>
              <a:t>David Wright</a:t>
            </a:r>
            <a:endParaRPr>
              <a:solidFill>
                <a:schemeClr val="dk1"/>
              </a:solidFill>
            </a:endParaRPr>
          </a:p>
          <a:p>
            <a:pPr indent="0" lvl="0" marL="0" rtl="0" algn="ctr">
              <a:spcBef>
                <a:spcPts val="100"/>
              </a:spcBef>
              <a:spcAft>
                <a:spcPts val="100"/>
              </a:spcAft>
              <a:buNone/>
            </a:pPr>
            <a:r>
              <a:t/>
            </a:r>
            <a:endParaRPr b="1" sz="1600">
              <a:solidFill>
                <a:schemeClr val="dk1"/>
              </a:solidFill>
              <a:latin typeface="Lato"/>
              <a:ea typeface="Lato"/>
              <a:cs typeface="Lato"/>
              <a:sym typeface="Lato"/>
            </a:endParaRPr>
          </a:p>
        </p:txBody>
      </p:sp>
      <p:cxnSp>
        <p:nvCxnSpPr>
          <p:cNvPr id="102" name="Google Shape;102;p17"/>
          <p:cNvCxnSpPr/>
          <p:nvPr/>
        </p:nvCxnSpPr>
        <p:spPr>
          <a:xfrm>
            <a:off x="2097463" y="4070550"/>
            <a:ext cx="1450500" cy="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7"/>
          <p:cNvSpPr txBox="1"/>
          <p:nvPr>
            <p:ph idx="1" type="body"/>
          </p:nvPr>
        </p:nvSpPr>
        <p:spPr>
          <a:xfrm>
            <a:off x="5325288" y="4076300"/>
            <a:ext cx="1992000" cy="688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201F1E"/>
                </a:solidFill>
                <a:highlight>
                  <a:srgbClr val="FFFFFF"/>
                </a:highlight>
              </a:rPr>
              <a:t>Coordinator</a:t>
            </a:r>
            <a:endParaRPr sz="1200"/>
          </a:p>
          <a:p>
            <a:pPr indent="0" lvl="0" marL="0" rtl="0" algn="ctr">
              <a:lnSpc>
                <a:spcPct val="100000"/>
              </a:lnSpc>
              <a:spcBef>
                <a:spcPts val="100"/>
              </a:spcBef>
              <a:spcAft>
                <a:spcPts val="100"/>
              </a:spcAft>
              <a:buNone/>
            </a:pPr>
            <a:r>
              <a:rPr b="1" lang="en" sz="1200">
                <a:solidFill>
                  <a:srgbClr val="201F1E"/>
                </a:solidFill>
                <a:highlight>
                  <a:srgbClr val="FFFFFF"/>
                </a:highlight>
              </a:rPr>
              <a:t>WMDD</a:t>
            </a:r>
            <a:endParaRPr b="1" sz="1200"/>
          </a:p>
        </p:txBody>
      </p:sp>
      <p:sp>
        <p:nvSpPr>
          <p:cNvPr id="104" name="Google Shape;104;p17"/>
          <p:cNvSpPr txBox="1"/>
          <p:nvPr/>
        </p:nvSpPr>
        <p:spPr>
          <a:xfrm>
            <a:off x="5380475" y="3674450"/>
            <a:ext cx="18816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1600">
                <a:solidFill>
                  <a:schemeClr val="dk1"/>
                </a:solidFill>
                <a:latin typeface="Lato"/>
                <a:ea typeface="Lato"/>
                <a:cs typeface="Lato"/>
                <a:sym typeface="Lato"/>
              </a:rPr>
              <a:t>Jason Madar</a:t>
            </a:r>
            <a:endParaRPr>
              <a:solidFill>
                <a:schemeClr val="dk1"/>
              </a:solidFill>
            </a:endParaRPr>
          </a:p>
        </p:txBody>
      </p:sp>
      <p:cxnSp>
        <p:nvCxnSpPr>
          <p:cNvPr id="105" name="Google Shape;105;p17"/>
          <p:cNvCxnSpPr/>
          <p:nvPr/>
        </p:nvCxnSpPr>
        <p:spPr>
          <a:xfrm>
            <a:off x="5596038" y="4070550"/>
            <a:ext cx="1450500" cy="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17"/>
          <p:cNvSpPr txBox="1"/>
          <p:nvPr>
            <p:ph idx="1" type="body"/>
          </p:nvPr>
        </p:nvSpPr>
        <p:spPr>
          <a:xfrm>
            <a:off x="3604038" y="4076300"/>
            <a:ext cx="1992000" cy="688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201F1E"/>
                </a:solidFill>
                <a:highlight>
                  <a:srgbClr val="FFFFFF"/>
                </a:highlight>
              </a:rPr>
              <a:t>Division Chair</a:t>
            </a:r>
            <a:endParaRPr sz="1200"/>
          </a:p>
          <a:p>
            <a:pPr indent="0" lvl="0" marL="0" rtl="0" algn="ctr">
              <a:lnSpc>
                <a:spcPct val="100000"/>
              </a:lnSpc>
              <a:spcBef>
                <a:spcPts val="100"/>
              </a:spcBef>
              <a:spcAft>
                <a:spcPts val="100"/>
              </a:spcAft>
              <a:buNone/>
            </a:pPr>
            <a:r>
              <a:rPr b="1" lang="en" sz="1200">
                <a:solidFill>
                  <a:srgbClr val="201F1E"/>
                </a:solidFill>
                <a:highlight>
                  <a:srgbClr val="FFFFFF"/>
                </a:highlight>
              </a:rPr>
              <a:t>Creative Arts &amp; Industry</a:t>
            </a:r>
            <a:endParaRPr b="1" sz="1200"/>
          </a:p>
        </p:txBody>
      </p:sp>
      <p:sp>
        <p:nvSpPr>
          <p:cNvPr id="107" name="Google Shape;107;p17"/>
          <p:cNvSpPr txBox="1"/>
          <p:nvPr/>
        </p:nvSpPr>
        <p:spPr>
          <a:xfrm>
            <a:off x="3659225" y="3674450"/>
            <a:ext cx="18816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1600">
                <a:solidFill>
                  <a:schemeClr val="dk1"/>
                </a:solidFill>
                <a:latin typeface="Lato"/>
                <a:ea typeface="Lato"/>
                <a:cs typeface="Lato"/>
                <a:sym typeface="Lato"/>
              </a:rPr>
              <a:t>Spencer Dane</a:t>
            </a:r>
            <a:endParaRPr>
              <a:solidFill>
                <a:schemeClr val="dk1"/>
              </a:solidFill>
            </a:endParaRPr>
          </a:p>
        </p:txBody>
      </p:sp>
      <p:cxnSp>
        <p:nvCxnSpPr>
          <p:cNvPr id="108" name="Google Shape;108;p17"/>
          <p:cNvCxnSpPr/>
          <p:nvPr/>
        </p:nvCxnSpPr>
        <p:spPr>
          <a:xfrm>
            <a:off x="3874788" y="4070550"/>
            <a:ext cx="1450500" cy="0"/>
          </a:xfrm>
          <a:prstGeom prst="straightConnector1">
            <a:avLst/>
          </a:prstGeom>
          <a:noFill/>
          <a:ln cap="flat" cmpd="sng" w="9525">
            <a:solidFill>
              <a:schemeClr val="dk2"/>
            </a:solidFill>
            <a:prstDash val="solid"/>
            <a:round/>
            <a:headEnd len="med" w="med" type="none"/>
            <a:tailEnd len="med" w="med" type="none"/>
          </a:ln>
        </p:spPr>
      </p:cxnSp>
      <p:pic>
        <p:nvPicPr>
          <p:cNvPr id="109" name="Google Shape;109;p17" title="logo-primary.png"/>
          <p:cNvPicPr preferRelativeResize="0"/>
          <p:nvPr/>
        </p:nvPicPr>
        <p:blipFill>
          <a:blip r:embed="rId4">
            <a:alphaModFix/>
          </a:blip>
          <a:stretch>
            <a:fillRect/>
          </a:stretch>
        </p:blipFill>
        <p:spPr>
          <a:xfrm>
            <a:off x="983650" y="713325"/>
            <a:ext cx="2223625" cy="104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26775" y="508225"/>
            <a:ext cx="83016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aleway"/>
                <a:ea typeface="Raleway"/>
                <a:cs typeface="Raleway"/>
                <a:sym typeface="Raleway"/>
              </a:rPr>
              <a:t>WMDD Faculty</a:t>
            </a:r>
            <a:endParaRPr sz="3000">
              <a:latin typeface="Raleway"/>
              <a:ea typeface="Raleway"/>
              <a:cs typeface="Raleway"/>
              <a:sym typeface="Raleway"/>
            </a:endParaRPr>
          </a:p>
        </p:txBody>
      </p:sp>
      <p:sp>
        <p:nvSpPr>
          <p:cNvPr id="115" name="Google Shape;115;p18"/>
          <p:cNvSpPr txBox="1"/>
          <p:nvPr>
            <p:ph idx="1" type="body"/>
          </p:nvPr>
        </p:nvSpPr>
        <p:spPr>
          <a:xfrm>
            <a:off x="430200" y="1148650"/>
            <a:ext cx="8301600" cy="91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Part of what distinguishes the </a:t>
            </a:r>
            <a:r>
              <a:rPr lang="en" sz="1600"/>
              <a:t>Langara</a:t>
            </a:r>
            <a:r>
              <a:rPr lang="en" sz="1600"/>
              <a:t> WMDD Program is our </a:t>
            </a:r>
            <a:r>
              <a:rPr b="1" i="1" lang="en" sz="1600"/>
              <a:t>industry-driven instructors</a:t>
            </a:r>
            <a:r>
              <a:rPr lang="en" sz="1600"/>
              <a:t> and </a:t>
            </a:r>
            <a:r>
              <a:rPr b="1" i="1" lang="en" sz="1600"/>
              <a:t>instructional assistants</a:t>
            </a:r>
            <a:r>
              <a:rPr lang="en" sz="1600"/>
              <a:t>. Highly qualified in their respective fields, they bring industry knowledge, work-ethic, and practical experience to the classroom.</a:t>
            </a:r>
            <a:endParaRPr sz="1600"/>
          </a:p>
        </p:txBody>
      </p:sp>
      <p:pic>
        <p:nvPicPr>
          <p:cNvPr id="116" name="Google Shape;116;p18"/>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117" name="Google Shape;117;p18"/>
          <p:cNvSpPr txBox="1"/>
          <p:nvPr/>
        </p:nvSpPr>
        <p:spPr>
          <a:xfrm>
            <a:off x="636125" y="2454150"/>
            <a:ext cx="13710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Jason Madar</a:t>
            </a:r>
            <a:endParaRPr b="1">
              <a:solidFill>
                <a:srgbClr val="FF6600"/>
              </a:solidFill>
              <a:latin typeface="Lato"/>
              <a:ea typeface="Lato"/>
              <a:cs typeface="Lato"/>
              <a:sym typeface="Lato"/>
            </a:endParaRPr>
          </a:p>
        </p:txBody>
      </p:sp>
      <p:sp>
        <p:nvSpPr>
          <p:cNvPr id="118" name="Google Shape;118;p18"/>
          <p:cNvSpPr txBox="1"/>
          <p:nvPr/>
        </p:nvSpPr>
        <p:spPr>
          <a:xfrm>
            <a:off x="132814" y="2922663"/>
            <a:ext cx="15633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Jessica Ortega</a:t>
            </a:r>
            <a:endParaRPr b="1">
              <a:solidFill>
                <a:srgbClr val="FF6600"/>
              </a:solidFill>
              <a:latin typeface="Lato"/>
              <a:ea typeface="Lato"/>
              <a:cs typeface="Lato"/>
              <a:sym typeface="Lato"/>
            </a:endParaRPr>
          </a:p>
        </p:txBody>
      </p:sp>
      <p:sp>
        <p:nvSpPr>
          <p:cNvPr id="119" name="Google Shape;119;p18"/>
          <p:cNvSpPr txBox="1"/>
          <p:nvPr/>
        </p:nvSpPr>
        <p:spPr>
          <a:xfrm>
            <a:off x="6391996" y="3831125"/>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FF6600"/>
                </a:solidFill>
                <a:latin typeface="Lato"/>
                <a:ea typeface="Lato"/>
                <a:cs typeface="Lato"/>
                <a:sym typeface="Lato"/>
              </a:rPr>
              <a:t>Amandeep Singh</a:t>
            </a:r>
            <a:endParaRPr b="1">
              <a:solidFill>
                <a:srgbClr val="FF6600"/>
              </a:solidFill>
              <a:latin typeface="Lato"/>
              <a:ea typeface="Lato"/>
              <a:cs typeface="Lato"/>
              <a:sym typeface="Lato"/>
            </a:endParaRPr>
          </a:p>
          <a:p>
            <a:pPr indent="0" lvl="0" marL="0" rtl="0" algn="ctr">
              <a:spcBef>
                <a:spcPts val="100"/>
              </a:spcBef>
              <a:spcAft>
                <a:spcPts val="100"/>
              </a:spcAft>
              <a:buClr>
                <a:srgbClr val="000000"/>
              </a:buClr>
              <a:buSzPts val="1100"/>
              <a:buFont typeface="Arial"/>
              <a:buNone/>
            </a:pPr>
            <a:r>
              <a:t/>
            </a:r>
            <a:endParaRPr b="1">
              <a:solidFill>
                <a:srgbClr val="FF6600"/>
              </a:solidFill>
              <a:latin typeface="Lato"/>
              <a:ea typeface="Lato"/>
              <a:cs typeface="Lato"/>
              <a:sym typeface="Lato"/>
            </a:endParaRPr>
          </a:p>
        </p:txBody>
      </p:sp>
      <p:sp>
        <p:nvSpPr>
          <p:cNvPr id="120" name="Google Shape;120;p18"/>
          <p:cNvSpPr txBox="1"/>
          <p:nvPr/>
        </p:nvSpPr>
        <p:spPr>
          <a:xfrm>
            <a:off x="1572048" y="2454136"/>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Jacob Tran</a:t>
            </a:r>
            <a:endParaRPr b="1">
              <a:solidFill>
                <a:srgbClr val="FF6600"/>
              </a:solidFill>
              <a:latin typeface="Lato"/>
              <a:ea typeface="Lato"/>
              <a:cs typeface="Lato"/>
              <a:sym typeface="Lato"/>
            </a:endParaRPr>
          </a:p>
        </p:txBody>
      </p:sp>
      <p:sp>
        <p:nvSpPr>
          <p:cNvPr id="121" name="Google Shape;121;p18"/>
          <p:cNvSpPr txBox="1"/>
          <p:nvPr/>
        </p:nvSpPr>
        <p:spPr>
          <a:xfrm>
            <a:off x="4371046" y="2922199"/>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Reza Etemadi</a:t>
            </a:r>
            <a:endParaRPr b="1">
              <a:solidFill>
                <a:srgbClr val="FF6600"/>
              </a:solidFill>
              <a:latin typeface="Lato"/>
              <a:ea typeface="Lato"/>
              <a:cs typeface="Lato"/>
              <a:sym typeface="Lato"/>
            </a:endParaRPr>
          </a:p>
        </p:txBody>
      </p:sp>
      <p:sp>
        <p:nvSpPr>
          <p:cNvPr id="122" name="Google Shape;122;p18"/>
          <p:cNvSpPr txBox="1"/>
          <p:nvPr/>
        </p:nvSpPr>
        <p:spPr>
          <a:xfrm>
            <a:off x="2396913" y="3372890"/>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Kevin McMillan</a:t>
            </a:r>
            <a:endParaRPr b="1">
              <a:solidFill>
                <a:srgbClr val="FF6600"/>
              </a:solidFill>
              <a:latin typeface="Lato"/>
              <a:ea typeface="Lato"/>
              <a:cs typeface="Lato"/>
              <a:sym typeface="Lato"/>
            </a:endParaRPr>
          </a:p>
        </p:txBody>
      </p:sp>
      <p:sp>
        <p:nvSpPr>
          <p:cNvPr id="123" name="Google Shape;123;p18"/>
          <p:cNvSpPr txBox="1"/>
          <p:nvPr/>
        </p:nvSpPr>
        <p:spPr>
          <a:xfrm>
            <a:off x="3883073" y="3376065"/>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Richard Wong</a:t>
            </a:r>
            <a:endParaRPr b="1">
              <a:solidFill>
                <a:srgbClr val="FF6600"/>
              </a:solidFill>
              <a:latin typeface="Lato"/>
              <a:ea typeface="Lato"/>
              <a:cs typeface="Lato"/>
              <a:sym typeface="Lato"/>
            </a:endParaRPr>
          </a:p>
        </p:txBody>
      </p:sp>
      <p:sp>
        <p:nvSpPr>
          <p:cNvPr id="124" name="Google Shape;124;p18"/>
          <p:cNvSpPr txBox="1"/>
          <p:nvPr/>
        </p:nvSpPr>
        <p:spPr>
          <a:xfrm>
            <a:off x="2864496" y="2454544"/>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Tyler Higgs</a:t>
            </a:r>
            <a:endParaRPr b="1">
              <a:solidFill>
                <a:srgbClr val="FF6600"/>
              </a:solidFill>
              <a:latin typeface="Lato"/>
              <a:ea typeface="Lato"/>
              <a:cs typeface="Lato"/>
              <a:sym typeface="Lato"/>
            </a:endParaRPr>
          </a:p>
        </p:txBody>
      </p:sp>
      <p:sp>
        <p:nvSpPr>
          <p:cNvPr id="125" name="Google Shape;125;p18"/>
          <p:cNvSpPr txBox="1"/>
          <p:nvPr/>
        </p:nvSpPr>
        <p:spPr>
          <a:xfrm>
            <a:off x="5777581" y="2922199"/>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Jordan Miller</a:t>
            </a:r>
            <a:endParaRPr b="1">
              <a:solidFill>
                <a:srgbClr val="FF6600"/>
              </a:solidFill>
              <a:latin typeface="Lato"/>
              <a:ea typeface="Lato"/>
              <a:cs typeface="Lato"/>
              <a:sym typeface="Lato"/>
            </a:endParaRPr>
          </a:p>
        </p:txBody>
      </p:sp>
      <p:sp>
        <p:nvSpPr>
          <p:cNvPr id="126" name="Google Shape;126;p18"/>
          <p:cNvSpPr txBox="1"/>
          <p:nvPr/>
        </p:nvSpPr>
        <p:spPr>
          <a:xfrm>
            <a:off x="5365795" y="3376079"/>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Tomoko Okochi</a:t>
            </a:r>
            <a:endParaRPr b="1">
              <a:solidFill>
                <a:srgbClr val="FF6600"/>
              </a:solidFill>
              <a:latin typeface="Lato"/>
              <a:ea typeface="Lato"/>
              <a:cs typeface="Lato"/>
              <a:sym typeface="Lato"/>
            </a:endParaRPr>
          </a:p>
        </p:txBody>
      </p:sp>
      <p:sp>
        <p:nvSpPr>
          <p:cNvPr id="127" name="Google Shape;127;p18"/>
          <p:cNvSpPr txBox="1"/>
          <p:nvPr/>
        </p:nvSpPr>
        <p:spPr>
          <a:xfrm>
            <a:off x="7377475" y="2455925"/>
            <a:ext cx="11304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Lu Yu</a:t>
            </a:r>
            <a:endParaRPr b="1">
              <a:solidFill>
                <a:srgbClr val="FF6600"/>
              </a:solidFill>
              <a:latin typeface="Lato"/>
              <a:ea typeface="Lato"/>
              <a:cs typeface="Lato"/>
              <a:sym typeface="Lato"/>
            </a:endParaRPr>
          </a:p>
        </p:txBody>
      </p:sp>
      <p:sp>
        <p:nvSpPr>
          <p:cNvPr id="128" name="Google Shape;128;p18"/>
          <p:cNvSpPr txBox="1"/>
          <p:nvPr/>
        </p:nvSpPr>
        <p:spPr>
          <a:xfrm>
            <a:off x="7216593" y="2922176"/>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FF6600"/>
                </a:solidFill>
                <a:latin typeface="Lato"/>
                <a:ea typeface="Lato"/>
                <a:cs typeface="Lato"/>
                <a:sym typeface="Lato"/>
              </a:rPr>
              <a:t>Tito Ferradans</a:t>
            </a:r>
            <a:endParaRPr b="1">
              <a:solidFill>
                <a:srgbClr val="FF6600"/>
              </a:solidFill>
              <a:latin typeface="Lato"/>
              <a:ea typeface="Lato"/>
              <a:cs typeface="Lato"/>
              <a:sym typeface="Lato"/>
            </a:endParaRPr>
          </a:p>
          <a:p>
            <a:pPr indent="0" lvl="0" marL="0" rtl="0" algn="ctr">
              <a:spcBef>
                <a:spcPts val="100"/>
              </a:spcBef>
              <a:spcAft>
                <a:spcPts val="100"/>
              </a:spcAft>
              <a:buClr>
                <a:srgbClr val="000000"/>
              </a:buClr>
              <a:buSzPts val="1100"/>
              <a:buFont typeface="Arial"/>
              <a:buNone/>
            </a:pPr>
            <a:r>
              <a:t/>
            </a:r>
            <a:endParaRPr b="1">
              <a:solidFill>
                <a:srgbClr val="FF6600"/>
              </a:solidFill>
              <a:latin typeface="Lato"/>
              <a:ea typeface="Lato"/>
              <a:cs typeface="Lato"/>
              <a:sym typeface="Lato"/>
            </a:endParaRPr>
          </a:p>
        </p:txBody>
      </p:sp>
      <p:sp>
        <p:nvSpPr>
          <p:cNvPr id="129" name="Google Shape;129;p18"/>
          <p:cNvSpPr txBox="1"/>
          <p:nvPr/>
        </p:nvSpPr>
        <p:spPr>
          <a:xfrm>
            <a:off x="4314844" y="2465137"/>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Peter Vysek</a:t>
            </a:r>
            <a:endParaRPr b="1">
              <a:solidFill>
                <a:srgbClr val="FF6600"/>
              </a:solidFill>
              <a:latin typeface="Lato"/>
              <a:ea typeface="Lato"/>
              <a:cs typeface="Lato"/>
              <a:sym typeface="Lato"/>
            </a:endParaRPr>
          </a:p>
        </p:txBody>
      </p:sp>
      <p:sp>
        <p:nvSpPr>
          <p:cNvPr id="130" name="Google Shape;130;p18"/>
          <p:cNvSpPr txBox="1"/>
          <p:nvPr/>
        </p:nvSpPr>
        <p:spPr>
          <a:xfrm>
            <a:off x="6742694" y="3372112"/>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Ivan Wong</a:t>
            </a:r>
            <a:endParaRPr b="1">
              <a:solidFill>
                <a:srgbClr val="FF6600"/>
              </a:solidFill>
              <a:latin typeface="Lato"/>
              <a:ea typeface="Lato"/>
              <a:cs typeface="Lato"/>
              <a:sym typeface="Lato"/>
            </a:endParaRPr>
          </a:p>
        </p:txBody>
      </p:sp>
      <p:sp>
        <p:nvSpPr>
          <p:cNvPr id="131" name="Google Shape;131;p18"/>
          <p:cNvSpPr txBox="1"/>
          <p:nvPr/>
        </p:nvSpPr>
        <p:spPr>
          <a:xfrm>
            <a:off x="606713" y="3375275"/>
            <a:ext cx="19125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Jorge Puertovannetti</a:t>
            </a:r>
            <a:endParaRPr b="1">
              <a:solidFill>
                <a:srgbClr val="FF6600"/>
              </a:solidFill>
              <a:latin typeface="Lato"/>
              <a:ea typeface="Lato"/>
              <a:cs typeface="Lato"/>
              <a:sym typeface="Lato"/>
            </a:endParaRPr>
          </a:p>
        </p:txBody>
      </p:sp>
      <p:sp>
        <p:nvSpPr>
          <p:cNvPr id="132" name="Google Shape;132;p18"/>
          <p:cNvSpPr txBox="1"/>
          <p:nvPr/>
        </p:nvSpPr>
        <p:spPr>
          <a:xfrm>
            <a:off x="1407425" y="2925374"/>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Josue Menjivar</a:t>
            </a:r>
            <a:endParaRPr b="1">
              <a:solidFill>
                <a:srgbClr val="FF6600"/>
              </a:solidFill>
              <a:latin typeface="Lato"/>
              <a:ea typeface="Lato"/>
              <a:cs typeface="Lato"/>
              <a:sym typeface="Lato"/>
            </a:endParaRPr>
          </a:p>
        </p:txBody>
      </p:sp>
      <p:sp>
        <p:nvSpPr>
          <p:cNvPr id="133" name="Google Shape;133;p18"/>
          <p:cNvSpPr txBox="1"/>
          <p:nvPr/>
        </p:nvSpPr>
        <p:spPr>
          <a:xfrm>
            <a:off x="5785835" y="2471479"/>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Reza Abbasi</a:t>
            </a:r>
            <a:endParaRPr b="1">
              <a:solidFill>
                <a:srgbClr val="FF6600"/>
              </a:solidFill>
              <a:latin typeface="Lato"/>
              <a:ea typeface="Lato"/>
              <a:cs typeface="Lato"/>
              <a:sym typeface="Lato"/>
            </a:endParaRPr>
          </a:p>
        </p:txBody>
      </p:sp>
      <p:sp>
        <p:nvSpPr>
          <p:cNvPr id="134" name="Google Shape;134;p18"/>
          <p:cNvSpPr txBox="1"/>
          <p:nvPr/>
        </p:nvSpPr>
        <p:spPr>
          <a:xfrm>
            <a:off x="3009847" y="2923779"/>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Paul Brassard</a:t>
            </a:r>
            <a:endParaRPr b="1">
              <a:solidFill>
                <a:srgbClr val="FF6600"/>
              </a:solidFill>
              <a:latin typeface="Lato"/>
              <a:ea typeface="Lato"/>
              <a:cs typeface="Lato"/>
              <a:sym typeface="Lato"/>
            </a:endParaRPr>
          </a:p>
        </p:txBody>
      </p:sp>
      <p:sp>
        <p:nvSpPr>
          <p:cNvPr id="135" name="Google Shape;135;p18"/>
          <p:cNvSpPr txBox="1"/>
          <p:nvPr/>
        </p:nvSpPr>
        <p:spPr>
          <a:xfrm>
            <a:off x="804194" y="3828387"/>
            <a:ext cx="1794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Binazir Farokhi</a:t>
            </a:r>
            <a:endParaRPr b="1">
              <a:solidFill>
                <a:srgbClr val="FF6600"/>
              </a:solidFill>
              <a:latin typeface="Lato"/>
              <a:ea typeface="Lato"/>
              <a:cs typeface="Lato"/>
              <a:sym typeface="Lato"/>
            </a:endParaRPr>
          </a:p>
        </p:txBody>
      </p:sp>
      <p:sp>
        <p:nvSpPr>
          <p:cNvPr id="136" name="Google Shape;136;p18"/>
          <p:cNvSpPr txBox="1"/>
          <p:nvPr/>
        </p:nvSpPr>
        <p:spPr>
          <a:xfrm>
            <a:off x="4363401" y="3828375"/>
            <a:ext cx="2028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Sebastian Richardson</a:t>
            </a:r>
            <a:endParaRPr b="1">
              <a:solidFill>
                <a:srgbClr val="FF6600"/>
              </a:solidFill>
              <a:latin typeface="Lato"/>
              <a:ea typeface="Lato"/>
              <a:cs typeface="Lato"/>
              <a:sym typeface="Lato"/>
            </a:endParaRPr>
          </a:p>
        </p:txBody>
      </p:sp>
      <p:sp>
        <p:nvSpPr>
          <p:cNvPr id="137" name="Google Shape;137;p18"/>
          <p:cNvSpPr txBox="1"/>
          <p:nvPr/>
        </p:nvSpPr>
        <p:spPr>
          <a:xfrm>
            <a:off x="2439701" y="3828375"/>
            <a:ext cx="2028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Clr>
                <a:srgbClr val="000000"/>
              </a:buClr>
              <a:buSzPts val="1100"/>
              <a:buFont typeface="Arial"/>
              <a:buNone/>
            </a:pPr>
            <a:r>
              <a:rPr b="1" lang="en">
                <a:solidFill>
                  <a:srgbClr val="FF6600"/>
                </a:solidFill>
                <a:latin typeface="Lato"/>
                <a:ea typeface="Lato"/>
                <a:cs typeface="Lato"/>
                <a:sym typeface="Lato"/>
              </a:rPr>
              <a:t>Valentina Abanina</a:t>
            </a:r>
            <a:endParaRPr b="1">
              <a:solidFill>
                <a:srgbClr val="FF66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idx="1" type="body"/>
          </p:nvPr>
        </p:nvSpPr>
        <p:spPr>
          <a:xfrm>
            <a:off x="894300" y="1904125"/>
            <a:ext cx="7700400" cy="28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highlight>
                  <a:srgbClr val="FFFFFF"/>
                </a:highlight>
              </a:rPr>
              <a:t>Fasken </a:t>
            </a:r>
            <a:r>
              <a:rPr lang="en" sz="1400">
                <a:solidFill>
                  <a:srgbClr val="222222"/>
                </a:solidFill>
                <a:highlight>
                  <a:srgbClr val="FFFFFF"/>
                </a:highlight>
              </a:rPr>
              <a:t>is British Columbia’s largest law firm, with over 165 lawyers offering deep experience in business law and litigation services. From our Vancouver office, we provide clients—both local and international—with strategic legal advice across a broad range of industries.</a:t>
            </a:r>
            <a:endParaRPr sz="1400">
              <a:solidFill>
                <a:srgbClr val="222222"/>
              </a:solidFill>
              <a:highlight>
                <a:srgbClr val="FFFFFF"/>
              </a:highlight>
            </a:endParaRPr>
          </a:p>
          <a:p>
            <a:pPr indent="0" lvl="0" marL="0" rtl="0" algn="l">
              <a:spcBef>
                <a:spcPts val="1600"/>
              </a:spcBef>
              <a:spcAft>
                <a:spcPts val="0"/>
              </a:spcAft>
              <a:buNone/>
            </a:pPr>
            <a:r>
              <a:rPr lang="en" sz="1400">
                <a:solidFill>
                  <a:srgbClr val="222222"/>
                </a:solidFill>
                <a:highlight>
                  <a:srgbClr val="FFFFFF"/>
                </a:highlight>
              </a:rPr>
              <a:t>With more than 135 years in the province, we have a long-standing presence in the local business community through our commitment to a variety of causes. As the official law firm of the Vancouver Canucks, we are proud to support initiatives that strengthen our community and reflect our </a:t>
            </a:r>
            <a:r>
              <a:rPr b="1" lang="en" sz="1400">
                <a:solidFill>
                  <a:srgbClr val="222222"/>
                </a:solidFill>
                <a:highlight>
                  <a:srgbClr val="FFFFFF"/>
                </a:highlight>
              </a:rPr>
              <a:t>mission, vision </a:t>
            </a:r>
            <a:r>
              <a:rPr lang="en" sz="1400">
                <a:solidFill>
                  <a:srgbClr val="222222"/>
                </a:solidFill>
                <a:highlight>
                  <a:srgbClr val="FFFFFF"/>
                </a:highlight>
              </a:rPr>
              <a:t>and </a:t>
            </a:r>
            <a:r>
              <a:rPr b="1" lang="en" sz="1400">
                <a:solidFill>
                  <a:srgbClr val="222222"/>
                </a:solidFill>
                <a:highlight>
                  <a:srgbClr val="FFFFFF"/>
                </a:highlight>
              </a:rPr>
              <a:t>values</a:t>
            </a:r>
            <a:r>
              <a:rPr lang="en" sz="1400">
                <a:solidFill>
                  <a:srgbClr val="222222"/>
                </a:solidFill>
                <a:highlight>
                  <a:srgbClr val="FFFFFF"/>
                </a:highlight>
              </a:rPr>
              <a:t>.</a:t>
            </a:r>
            <a:endParaRPr sz="1400">
              <a:solidFill>
                <a:srgbClr val="222222"/>
              </a:solidFill>
              <a:highlight>
                <a:srgbClr val="FFFFFF"/>
              </a:highlight>
            </a:endParaRPr>
          </a:p>
          <a:p>
            <a:pPr indent="0" lvl="0" marL="0" rtl="0" algn="l">
              <a:spcBef>
                <a:spcPts val="1600"/>
              </a:spcBef>
              <a:spcAft>
                <a:spcPts val="1600"/>
              </a:spcAft>
              <a:buNone/>
            </a:pPr>
            <a:r>
              <a:rPr b="1" lang="en" sz="1400">
                <a:solidFill>
                  <a:srgbClr val="073763"/>
                </a:solidFill>
                <a:highlight>
                  <a:srgbClr val="FFFFFF"/>
                </a:highlight>
              </a:rPr>
              <a:t>https://www.fasken.com/</a:t>
            </a:r>
            <a:endParaRPr b="1" sz="1400">
              <a:solidFill>
                <a:srgbClr val="073763"/>
              </a:solidFill>
              <a:highlight>
                <a:srgbClr val="FFFFFF"/>
              </a:highlight>
            </a:endParaRPr>
          </a:p>
        </p:txBody>
      </p:sp>
      <p:pic>
        <p:nvPicPr>
          <p:cNvPr id="143" name="Google Shape;143;p19"/>
          <p:cNvPicPr preferRelativeResize="0"/>
          <p:nvPr/>
        </p:nvPicPr>
        <p:blipFill>
          <a:blip r:embed="rId3">
            <a:alphaModFix/>
          </a:blip>
          <a:stretch>
            <a:fillRect/>
          </a:stretch>
        </p:blipFill>
        <p:spPr>
          <a:xfrm>
            <a:off x="8126125" y="3986748"/>
            <a:ext cx="923450" cy="1132799"/>
          </a:xfrm>
          <a:prstGeom prst="rect">
            <a:avLst/>
          </a:prstGeom>
          <a:noFill/>
          <a:ln>
            <a:noFill/>
          </a:ln>
        </p:spPr>
      </p:pic>
      <p:pic>
        <p:nvPicPr>
          <p:cNvPr id="144" name="Google Shape;144;p19" title="images.png"/>
          <p:cNvPicPr preferRelativeResize="0"/>
          <p:nvPr/>
        </p:nvPicPr>
        <p:blipFill>
          <a:blip r:embed="rId4">
            <a:alphaModFix/>
          </a:blip>
          <a:stretch>
            <a:fillRect/>
          </a:stretch>
        </p:blipFill>
        <p:spPr>
          <a:xfrm>
            <a:off x="894300" y="748450"/>
            <a:ext cx="3760724" cy="66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3">
            <a:alphaModFix/>
          </a:blip>
          <a:stretch>
            <a:fillRect/>
          </a:stretch>
        </p:blipFill>
        <p:spPr>
          <a:xfrm>
            <a:off x="8126125" y="3986748"/>
            <a:ext cx="923450" cy="1132799"/>
          </a:xfrm>
          <a:prstGeom prst="rect">
            <a:avLst/>
          </a:prstGeom>
          <a:noFill/>
          <a:ln>
            <a:noFill/>
          </a:ln>
        </p:spPr>
      </p:pic>
      <p:sp>
        <p:nvSpPr>
          <p:cNvPr id="150" name="Google Shape;150;p20"/>
          <p:cNvSpPr txBox="1"/>
          <p:nvPr/>
        </p:nvSpPr>
        <p:spPr>
          <a:xfrm>
            <a:off x="894300" y="1904125"/>
            <a:ext cx="7700400" cy="28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22222"/>
                </a:solidFill>
                <a:highlight>
                  <a:srgbClr val="FFFFFF"/>
                </a:highlight>
                <a:latin typeface="Lato"/>
                <a:ea typeface="Lato"/>
                <a:cs typeface="Lato"/>
                <a:sym typeface="Lato"/>
              </a:rPr>
              <a:t>UBC Robson Square</a:t>
            </a:r>
            <a:r>
              <a:rPr lang="en">
                <a:solidFill>
                  <a:srgbClr val="222222"/>
                </a:solidFill>
                <a:highlight>
                  <a:srgbClr val="FFFFFF"/>
                </a:highlight>
                <a:latin typeface="Lato"/>
                <a:ea typeface="Lato"/>
                <a:cs typeface="Lato"/>
                <a:sym typeface="Lato"/>
              </a:rPr>
              <a:t> </a:t>
            </a:r>
            <a:endParaRPr>
              <a:solidFill>
                <a:srgbClr val="222222"/>
              </a:solidFill>
              <a:highlight>
                <a:srgbClr val="FFFFFF"/>
              </a:highlight>
              <a:latin typeface="Lato"/>
              <a:ea typeface="Lato"/>
              <a:cs typeface="Lato"/>
              <a:sym typeface="Lato"/>
            </a:endParaRPr>
          </a:p>
          <a:p>
            <a:pPr indent="0" lvl="0" marL="0" rtl="0" algn="l">
              <a:lnSpc>
                <a:spcPct val="115000"/>
              </a:lnSpc>
              <a:spcBef>
                <a:spcPts val="1600"/>
              </a:spcBef>
              <a:spcAft>
                <a:spcPts val="0"/>
              </a:spcAft>
              <a:buNone/>
            </a:pPr>
            <a:r>
              <a:rPr b="1" lang="en">
                <a:solidFill>
                  <a:srgbClr val="222222"/>
                </a:solidFill>
                <a:highlight>
                  <a:srgbClr val="FFFFFF"/>
                </a:highlight>
                <a:latin typeface="Lato"/>
                <a:ea typeface="Lato"/>
                <a:cs typeface="Lato"/>
                <a:sym typeface="Lato"/>
              </a:rPr>
              <a:t>Our Facility -</a:t>
            </a:r>
            <a:r>
              <a:rPr lang="en">
                <a:solidFill>
                  <a:srgbClr val="222222"/>
                </a:solidFill>
                <a:highlight>
                  <a:srgbClr val="FFFFFF"/>
                </a:highlight>
                <a:latin typeface="Lato"/>
                <a:ea typeface="Lato"/>
                <a:cs typeface="Lato"/>
                <a:sym typeface="Lato"/>
              </a:rPr>
              <a:t> is the heart of the Robson Square complex – a site in downtown Vancouver designed by internationally renowned architect Arthur Erickson. This civic complex is home to the Law Courts, government offices and the Vancouver Art Gallery. Robson Square is at the epicentre of Vancouver’s social, cultural and business districts. </a:t>
            </a:r>
            <a:endParaRPr>
              <a:solidFill>
                <a:srgbClr val="222222"/>
              </a:solidFill>
              <a:highlight>
                <a:srgbClr val="FFFFFF"/>
              </a:highlight>
              <a:latin typeface="Lato"/>
              <a:ea typeface="Lato"/>
              <a:cs typeface="Lato"/>
              <a:sym typeface="Lato"/>
            </a:endParaRPr>
          </a:p>
          <a:p>
            <a:pPr indent="0" lvl="0" marL="0" rtl="0" algn="l">
              <a:lnSpc>
                <a:spcPct val="115000"/>
              </a:lnSpc>
              <a:spcBef>
                <a:spcPts val="1600"/>
              </a:spcBef>
              <a:spcAft>
                <a:spcPts val="0"/>
              </a:spcAft>
              <a:buNone/>
            </a:pPr>
            <a:r>
              <a:rPr b="1" lang="en">
                <a:solidFill>
                  <a:srgbClr val="222222"/>
                </a:solidFill>
                <a:highlight>
                  <a:srgbClr val="FFFFFF"/>
                </a:highlight>
                <a:latin typeface="Lato"/>
                <a:ea typeface="Lato"/>
                <a:cs typeface="Lato"/>
                <a:sym typeface="Lato"/>
              </a:rPr>
              <a:t>Our Partners -</a:t>
            </a:r>
            <a:r>
              <a:rPr lang="en">
                <a:solidFill>
                  <a:srgbClr val="222222"/>
                </a:solidFill>
                <a:highlight>
                  <a:srgbClr val="FFFFFF"/>
                </a:highlight>
                <a:latin typeface="Lato"/>
                <a:ea typeface="Lato"/>
                <a:cs typeface="Lato"/>
                <a:sym typeface="Lato"/>
              </a:rPr>
              <a:t> UBC Robson Square is proud to partner with UBC Extended Learning, UBC Sauder School of Business, and the Office of the Vice-President, Research &amp; Innovation.</a:t>
            </a:r>
            <a:endParaRPr>
              <a:solidFill>
                <a:srgbClr val="222222"/>
              </a:solidFill>
              <a:highlight>
                <a:srgbClr val="FFFFFF"/>
              </a:highlight>
              <a:latin typeface="Lato"/>
              <a:ea typeface="Lato"/>
              <a:cs typeface="Lato"/>
              <a:sym typeface="Lato"/>
            </a:endParaRPr>
          </a:p>
          <a:p>
            <a:pPr indent="0" lvl="0" marL="0" rtl="0" algn="l">
              <a:lnSpc>
                <a:spcPct val="115000"/>
              </a:lnSpc>
              <a:spcBef>
                <a:spcPts val="1600"/>
              </a:spcBef>
              <a:spcAft>
                <a:spcPts val="1600"/>
              </a:spcAft>
              <a:buNone/>
            </a:pPr>
            <a:r>
              <a:rPr b="1" lang="en">
                <a:solidFill>
                  <a:srgbClr val="073763"/>
                </a:solidFill>
                <a:highlight>
                  <a:srgbClr val="FFFFFF"/>
                </a:highlight>
                <a:latin typeface="Lato"/>
                <a:ea typeface="Lato"/>
                <a:cs typeface="Lato"/>
                <a:sym typeface="Lato"/>
              </a:rPr>
              <a:t>https://robsonsquare.ubc.ca/</a:t>
            </a:r>
            <a:endParaRPr b="1">
              <a:solidFill>
                <a:srgbClr val="073763"/>
              </a:solidFill>
              <a:highlight>
                <a:srgbClr val="FFFFFF"/>
              </a:highlight>
              <a:latin typeface="Lato"/>
              <a:ea typeface="Lato"/>
              <a:cs typeface="Lato"/>
              <a:sym typeface="Lato"/>
            </a:endParaRPr>
          </a:p>
        </p:txBody>
      </p:sp>
      <p:pic>
        <p:nvPicPr>
          <p:cNvPr id="151" name="Google Shape;151;p20"/>
          <p:cNvPicPr preferRelativeResize="0"/>
          <p:nvPr/>
        </p:nvPicPr>
        <p:blipFill>
          <a:blip r:embed="rId4">
            <a:alphaModFix/>
          </a:blip>
          <a:stretch>
            <a:fillRect/>
          </a:stretch>
        </p:blipFill>
        <p:spPr>
          <a:xfrm>
            <a:off x="999931" y="611326"/>
            <a:ext cx="879275" cy="1198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1"/>
          <p:cNvPicPr preferRelativeResize="0"/>
          <p:nvPr/>
        </p:nvPicPr>
        <p:blipFill rotWithShape="1">
          <a:blip r:embed="rId3">
            <a:alphaModFix/>
          </a:blip>
          <a:srcRect b="6451" l="0" r="0" t="17554"/>
          <a:stretch/>
        </p:blipFill>
        <p:spPr>
          <a:xfrm>
            <a:off x="0" y="0"/>
            <a:ext cx="9144000" cy="4631249"/>
          </a:xfrm>
          <a:prstGeom prst="rect">
            <a:avLst/>
          </a:prstGeom>
          <a:noFill/>
          <a:ln>
            <a:noFill/>
          </a:ln>
        </p:spPr>
      </p:pic>
      <p:sp>
        <p:nvSpPr>
          <p:cNvPr id="157" name="Google Shape;157;p21"/>
          <p:cNvSpPr/>
          <p:nvPr/>
        </p:nvSpPr>
        <p:spPr>
          <a:xfrm>
            <a:off x="3946800" y="479950"/>
            <a:ext cx="5197200" cy="1486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txBox="1"/>
          <p:nvPr>
            <p:ph type="title"/>
          </p:nvPr>
        </p:nvSpPr>
        <p:spPr>
          <a:xfrm>
            <a:off x="3775425" y="706450"/>
            <a:ext cx="51318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Capstone Project</a:t>
            </a:r>
            <a:endParaRPr/>
          </a:p>
          <a:p>
            <a:pPr indent="0" lvl="0" marL="0" rtl="0" algn="r">
              <a:spcBef>
                <a:spcPts val="0"/>
              </a:spcBef>
              <a:spcAft>
                <a:spcPts val="0"/>
              </a:spcAft>
              <a:buNone/>
            </a:pPr>
            <a:r>
              <a:rPr lang="en" sz="1800"/>
              <a:t> </a:t>
            </a:r>
            <a:endParaRPr sz="1800"/>
          </a:p>
          <a:p>
            <a:pPr indent="0" lvl="0" marL="0" rtl="0" algn="r">
              <a:lnSpc>
                <a:spcPct val="20000"/>
              </a:lnSpc>
              <a:spcBef>
                <a:spcPts val="0"/>
              </a:spcBef>
              <a:spcAft>
                <a:spcPts val="0"/>
              </a:spcAft>
              <a:buNone/>
            </a:pPr>
            <a:r>
              <a:rPr lang="en" sz="1800">
                <a:solidFill>
                  <a:schemeClr val="dk2"/>
                </a:solidFill>
                <a:latin typeface="Lato"/>
                <a:ea typeface="Lato"/>
                <a:cs typeface="Lato"/>
                <a:sym typeface="Lato"/>
              </a:rPr>
              <a:t>Final Term - Functional Mobile MVP </a:t>
            </a:r>
            <a:endParaRPr sz="1800">
              <a:solidFill>
                <a:schemeClr val="dk2"/>
              </a:solidFill>
              <a:latin typeface="Lato"/>
              <a:ea typeface="Lato"/>
              <a:cs typeface="Lato"/>
              <a:sym typeface="Lato"/>
            </a:endParaRPr>
          </a:p>
          <a:p>
            <a:pPr indent="0" lvl="0" marL="0" rtl="0" algn="r">
              <a:lnSpc>
                <a:spcPct val="20000"/>
              </a:lnSpc>
              <a:spcBef>
                <a:spcPts val="1600"/>
              </a:spcBef>
              <a:spcAft>
                <a:spcPts val="1600"/>
              </a:spcAft>
              <a:buNone/>
            </a:pPr>
            <a:r>
              <a:rPr lang="en" sz="1800">
                <a:solidFill>
                  <a:schemeClr val="dk2"/>
                </a:solidFill>
                <a:latin typeface="Lato"/>
                <a:ea typeface="Lato"/>
                <a:cs typeface="Lato"/>
                <a:sym typeface="Lato"/>
              </a:rPr>
              <a:t>with Web &amp; Marketing Materials</a:t>
            </a:r>
            <a:endParaRPr/>
          </a:p>
        </p:txBody>
      </p:sp>
      <p:sp>
        <p:nvSpPr>
          <p:cNvPr id="159" name="Google Shape;159;p21"/>
          <p:cNvSpPr txBox="1"/>
          <p:nvPr/>
        </p:nvSpPr>
        <p:spPr>
          <a:xfrm>
            <a:off x="7361225" y="4718725"/>
            <a:ext cx="1708800" cy="23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200">
                <a:solidFill>
                  <a:schemeClr val="lt1"/>
                </a:solidFill>
                <a:latin typeface="Lato"/>
                <a:ea typeface="Lato"/>
                <a:cs typeface="Lato"/>
                <a:sym typeface="Lato"/>
              </a:rPr>
              <a:t>WMDD </a:t>
            </a:r>
            <a:r>
              <a:rPr lang="en" sz="1200">
                <a:solidFill>
                  <a:schemeClr val="lt1"/>
                </a:solidFill>
                <a:latin typeface="Lato"/>
                <a:ea typeface="Lato"/>
                <a:cs typeface="Lato"/>
                <a:sym typeface="Lato"/>
              </a:rPr>
              <a:t>- 2026</a:t>
            </a:r>
            <a:endParaRPr sz="1200"/>
          </a:p>
        </p:txBody>
      </p:sp>
      <p:pic>
        <p:nvPicPr>
          <p:cNvPr id="160" name="Google Shape;160;p21" title="Langara at Musqueam logo - reversed.png"/>
          <p:cNvPicPr preferRelativeResize="0"/>
          <p:nvPr/>
        </p:nvPicPr>
        <p:blipFill>
          <a:blip r:embed="rId4">
            <a:alphaModFix/>
          </a:blip>
          <a:stretch>
            <a:fillRect/>
          </a:stretch>
        </p:blipFill>
        <p:spPr>
          <a:xfrm>
            <a:off x="127200" y="4718716"/>
            <a:ext cx="1098473" cy="363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426775" y="508225"/>
            <a:ext cx="83016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aleway"/>
                <a:ea typeface="Raleway"/>
                <a:cs typeface="Raleway"/>
                <a:sym typeface="Raleway"/>
              </a:rPr>
              <a:t>WMDD Capstone Project</a:t>
            </a:r>
            <a:endParaRPr sz="3000">
              <a:latin typeface="Raleway"/>
              <a:ea typeface="Raleway"/>
              <a:cs typeface="Raleway"/>
              <a:sym typeface="Raleway"/>
            </a:endParaRPr>
          </a:p>
        </p:txBody>
      </p:sp>
      <p:sp>
        <p:nvSpPr>
          <p:cNvPr id="166" name="Google Shape;166;p22"/>
          <p:cNvSpPr txBox="1"/>
          <p:nvPr>
            <p:ph idx="1" type="body"/>
          </p:nvPr>
        </p:nvSpPr>
        <p:spPr>
          <a:xfrm>
            <a:off x="430200" y="1142550"/>
            <a:ext cx="8301600" cy="26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Capstone Project is the final and most demanding project for all the students in the </a:t>
            </a:r>
            <a:r>
              <a:rPr b="1" lang="en" sz="1700"/>
              <a:t>Langara Web and Mobile Design &amp; Development</a:t>
            </a:r>
            <a:r>
              <a:rPr lang="en" sz="1700"/>
              <a:t> program. These multi-platform software projects require a functional MVP with set design and development features to be completed by the end of their term. </a:t>
            </a:r>
            <a:endParaRPr sz="1700"/>
          </a:p>
          <a:p>
            <a:pPr indent="0" lvl="0" marL="0" rtl="0" algn="l">
              <a:spcBef>
                <a:spcPts val="1600"/>
              </a:spcBef>
              <a:spcAft>
                <a:spcPts val="1600"/>
              </a:spcAft>
              <a:buNone/>
            </a:pPr>
            <a:r>
              <a:rPr lang="en" sz="1700"/>
              <a:t>Complete documentation of project research, market/competitive analysis, AI integration &amp; analysis, business case study, agile development planning, UX/UI design, and web/marketing materials are just some of the deliverables for these teams.</a:t>
            </a:r>
            <a:endParaRPr sz="1700"/>
          </a:p>
        </p:txBody>
      </p:sp>
      <p:pic>
        <p:nvPicPr>
          <p:cNvPr id="167" name="Google Shape;167;p22"/>
          <p:cNvPicPr preferRelativeResize="0"/>
          <p:nvPr/>
        </p:nvPicPr>
        <p:blipFill>
          <a:blip r:embed="rId3">
            <a:alphaModFix/>
          </a:blip>
          <a:stretch>
            <a:fillRect/>
          </a:stretch>
        </p:blipFill>
        <p:spPr>
          <a:xfrm>
            <a:off x="8126125" y="3986748"/>
            <a:ext cx="923450" cy="1132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